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88" d="100"/>
          <a:sy n="88" d="100"/>
        </p:scale>
        <p:origin x="92"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C9A600-04CD-4590-89C1-BF43DBF37669}" type="doc">
      <dgm:prSet loTypeId="urn:microsoft.com/office/officeart/2005/8/layout/process2" loCatId="process" qsTypeId="urn:microsoft.com/office/officeart/2005/8/quickstyle/simple1" qsCatId="simple" csTypeId="urn:microsoft.com/office/officeart/2005/8/colors/accent1_2" csCatId="accent1" phldr="1"/>
      <dgm:spPr/>
    </dgm:pt>
    <dgm:pt modelId="{731B0D0D-9999-438C-8940-820B8FF90D3B}">
      <dgm:prSet phldrT="[Text]" custT="1"/>
      <dgm:spPr/>
      <dgm:t>
        <a:bodyPr/>
        <a:lstStyle/>
        <a:p>
          <a:pPr algn="ctr"/>
          <a:r>
            <a:rPr lang="en-US" sz="1600" dirty="0">
              <a:latin typeface="Times New Roman" panose="02020603050405020304" pitchFamily="18" charset="0"/>
              <a:cs typeface="Times New Roman" panose="02020603050405020304" pitchFamily="18" charset="0"/>
            </a:rPr>
            <a:t>Collect Inspection Data</a:t>
          </a:r>
        </a:p>
      </dgm:t>
    </dgm:pt>
    <dgm:pt modelId="{DC8C621B-0AAA-4DB3-B342-DE76CC401BA8}" type="parTrans" cxnId="{EE5BEBEC-76D9-485F-AD49-EC41A61DEA86}">
      <dgm:prSet/>
      <dgm:spPr/>
      <dgm:t>
        <a:bodyPr/>
        <a:lstStyle/>
        <a:p>
          <a:pPr algn="ctr"/>
          <a:endParaRPr lang="en-US" sz="1200">
            <a:latin typeface="Times New Roman" panose="02020603050405020304" pitchFamily="18" charset="0"/>
            <a:cs typeface="Times New Roman" panose="02020603050405020304" pitchFamily="18" charset="0"/>
          </a:endParaRPr>
        </a:p>
      </dgm:t>
    </dgm:pt>
    <dgm:pt modelId="{471A91D1-D7E9-4F0B-8978-AFE45FFFC104}" type="sibTrans" cxnId="{EE5BEBEC-76D9-485F-AD49-EC41A61DEA86}">
      <dgm:prSet custT="1"/>
      <dgm:spPr/>
      <dgm:t>
        <a:bodyPr/>
        <a:lstStyle/>
        <a:p>
          <a:pPr algn="ctr"/>
          <a:endParaRPr lang="en-US" sz="1200">
            <a:latin typeface="Times New Roman" panose="02020603050405020304" pitchFamily="18" charset="0"/>
            <a:cs typeface="Times New Roman" panose="02020603050405020304" pitchFamily="18" charset="0"/>
          </a:endParaRPr>
        </a:p>
      </dgm:t>
    </dgm:pt>
    <dgm:pt modelId="{74912E07-1389-4339-BB72-D5897C178F56}">
      <dgm:prSet phldrT="[Text]" custT="1"/>
      <dgm:spPr/>
      <dgm:t>
        <a:bodyPr/>
        <a:lstStyle/>
        <a:p>
          <a:pPr algn="ctr"/>
          <a:r>
            <a:rPr lang="en-US" sz="1600" dirty="0">
              <a:latin typeface="Times New Roman" panose="02020603050405020304" pitchFamily="18" charset="0"/>
              <a:cs typeface="Times New Roman" panose="02020603050405020304" pitchFamily="18" charset="0"/>
            </a:rPr>
            <a:t>Explore and Understand the Data</a:t>
          </a:r>
        </a:p>
      </dgm:t>
    </dgm:pt>
    <dgm:pt modelId="{4C7DA21F-F216-47D9-8CB8-5291D965D565}" type="parTrans" cxnId="{F79C255F-BF63-4A89-99FF-BF31F068D46B}">
      <dgm:prSet/>
      <dgm:spPr/>
      <dgm:t>
        <a:bodyPr/>
        <a:lstStyle/>
        <a:p>
          <a:pPr algn="ctr"/>
          <a:endParaRPr lang="en-US" sz="1200">
            <a:latin typeface="Times New Roman" panose="02020603050405020304" pitchFamily="18" charset="0"/>
            <a:cs typeface="Times New Roman" panose="02020603050405020304" pitchFamily="18" charset="0"/>
          </a:endParaRPr>
        </a:p>
      </dgm:t>
    </dgm:pt>
    <dgm:pt modelId="{7F37D3DD-CAEA-466D-9900-8CCFF1F3CA33}" type="sibTrans" cxnId="{F79C255F-BF63-4A89-99FF-BF31F068D46B}">
      <dgm:prSet custT="1"/>
      <dgm:spPr/>
      <dgm:t>
        <a:bodyPr/>
        <a:lstStyle/>
        <a:p>
          <a:pPr algn="ctr"/>
          <a:endParaRPr lang="en-US" sz="1200">
            <a:latin typeface="Times New Roman" panose="02020603050405020304" pitchFamily="18" charset="0"/>
            <a:cs typeface="Times New Roman" panose="02020603050405020304" pitchFamily="18" charset="0"/>
          </a:endParaRPr>
        </a:p>
      </dgm:t>
    </dgm:pt>
    <dgm:pt modelId="{63A8844C-C793-484D-95B1-2A8EBF1DD4E4}">
      <dgm:prSet phldrT="[Text]" custT="1"/>
      <dgm:spPr/>
      <dgm:t>
        <a:bodyPr/>
        <a:lstStyle/>
        <a:p>
          <a:pPr algn="ctr"/>
          <a:r>
            <a:rPr lang="en-US" sz="1600">
              <a:latin typeface="Times New Roman" panose="02020603050405020304" pitchFamily="18" charset="0"/>
              <a:cs typeface="Times New Roman" panose="02020603050405020304" pitchFamily="18" charset="0"/>
            </a:rPr>
            <a:t>Data preparation and preprocessing</a:t>
          </a:r>
        </a:p>
      </dgm:t>
    </dgm:pt>
    <dgm:pt modelId="{0352D2FC-2EB9-48BB-867F-BBC35693F9CE}" type="parTrans" cxnId="{C55DB9FF-D1F2-4087-91A5-596DC3174773}">
      <dgm:prSet/>
      <dgm:spPr/>
      <dgm:t>
        <a:bodyPr/>
        <a:lstStyle/>
        <a:p>
          <a:pPr algn="ctr"/>
          <a:endParaRPr lang="en-US" sz="1200">
            <a:latin typeface="Times New Roman" panose="02020603050405020304" pitchFamily="18" charset="0"/>
            <a:cs typeface="Times New Roman" panose="02020603050405020304" pitchFamily="18" charset="0"/>
          </a:endParaRPr>
        </a:p>
      </dgm:t>
    </dgm:pt>
    <dgm:pt modelId="{BE09D47D-94D5-4FDE-9B88-DF066CDC2E9D}" type="sibTrans" cxnId="{C55DB9FF-D1F2-4087-91A5-596DC3174773}">
      <dgm:prSet custT="1"/>
      <dgm:spPr/>
      <dgm:t>
        <a:bodyPr/>
        <a:lstStyle/>
        <a:p>
          <a:pPr algn="ctr"/>
          <a:endParaRPr lang="en-US" sz="1200">
            <a:latin typeface="Times New Roman" panose="02020603050405020304" pitchFamily="18" charset="0"/>
            <a:cs typeface="Times New Roman" panose="02020603050405020304" pitchFamily="18" charset="0"/>
          </a:endParaRPr>
        </a:p>
      </dgm:t>
    </dgm:pt>
    <dgm:pt modelId="{66B29ECB-946F-4B4F-93DC-F9FB4E4A0EC1}">
      <dgm:prSet phldrT="[Text]" custT="1"/>
      <dgm:spPr/>
      <dgm:t>
        <a:bodyPr/>
        <a:lstStyle/>
        <a:p>
          <a:pPr algn="ctr"/>
          <a:r>
            <a:rPr lang="en-US" sz="1600">
              <a:latin typeface="Times New Roman" panose="02020603050405020304" pitchFamily="18" charset="0"/>
              <a:cs typeface="Times New Roman" panose="02020603050405020304" pitchFamily="18" charset="0"/>
            </a:rPr>
            <a:t>Modeling</a:t>
          </a:r>
        </a:p>
      </dgm:t>
    </dgm:pt>
    <dgm:pt modelId="{381DCEFC-D7D0-4BBD-BF35-59F25690B2D3}" type="parTrans" cxnId="{6F96DA5C-E906-4B72-99B3-1475FBE40039}">
      <dgm:prSet/>
      <dgm:spPr/>
      <dgm:t>
        <a:bodyPr/>
        <a:lstStyle/>
        <a:p>
          <a:endParaRPr lang="en-US" sz="1200">
            <a:latin typeface="Times New Roman" panose="02020603050405020304" pitchFamily="18" charset="0"/>
            <a:cs typeface="Times New Roman" panose="02020603050405020304" pitchFamily="18" charset="0"/>
          </a:endParaRPr>
        </a:p>
      </dgm:t>
    </dgm:pt>
    <dgm:pt modelId="{50A13C24-D6D7-4813-9F35-C61D1518A4A3}" type="sibTrans" cxnId="{6F96DA5C-E906-4B72-99B3-1475FBE40039}">
      <dgm:prSet custT="1"/>
      <dgm:spPr/>
      <dgm:t>
        <a:bodyPr/>
        <a:lstStyle/>
        <a:p>
          <a:endParaRPr lang="en-US" sz="1200">
            <a:latin typeface="Times New Roman" panose="02020603050405020304" pitchFamily="18" charset="0"/>
            <a:cs typeface="Times New Roman" panose="02020603050405020304" pitchFamily="18" charset="0"/>
          </a:endParaRPr>
        </a:p>
      </dgm:t>
    </dgm:pt>
    <dgm:pt modelId="{CA2D3AE7-76F2-4948-9B0A-215F22A6BB54}">
      <dgm:prSet phldrT="[Text]" custT="1"/>
      <dgm:spPr/>
      <dgm:t>
        <a:bodyPr/>
        <a:lstStyle/>
        <a:p>
          <a:pPr algn="ctr"/>
          <a:r>
            <a:rPr lang="en-US" sz="1600" dirty="0">
              <a:latin typeface="Times New Roman" panose="02020603050405020304" pitchFamily="18" charset="0"/>
              <a:cs typeface="Times New Roman" panose="02020603050405020304" pitchFamily="18" charset="0"/>
            </a:rPr>
            <a:t>Evaluation</a:t>
          </a:r>
        </a:p>
      </dgm:t>
    </dgm:pt>
    <dgm:pt modelId="{4432517B-8957-416B-B880-1816E5B0C3E4}" type="parTrans" cxnId="{0283120B-B118-4156-B77D-84CA2D5928F0}">
      <dgm:prSet/>
      <dgm:spPr/>
      <dgm:t>
        <a:bodyPr/>
        <a:lstStyle/>
        <a:p>
          <a:endParaRPr lang="en-US" sz="1200">
            <a:latin typeface="Times New Roman" panose="02020603050405020304" pitchFamily="18" charset="0"/>
            <a:cs typeface="Times New Roman" panose="02020603050405020304" pitchFamily="18" charset="0"/>
          </a:endParaRPr>
        </a:p>
      </dgm:t>
    </dgm:pt>
    <dgm:pt modelId="{66B37025-7CC9-4E37-AD34-68799C7FF0BE}" type="sibTrans" cxnId="{0283120B-B118-4156-B77D-84CA2D5928F0}">
      <dgm:prSet/>
      <dgm:spPr/>
      <dgm:t>
        <a:bodyPr/>
        <a:lstStyle/>
        <a:p>
          <a:endParaRPr lang="en-US" sz="1200">
            <a:latin typeface="Times New Roman" panose="02020603050405020304" pitchFamily="18" charset="0"/>
            <a:cs typeface="Times New Roman" panose="02020603050405020304" pitchFamily="18" charset="0"/>
          </a:endParaRPr>
        </a:p>
      </dgm:t>
    </dgm:pt>
    <dgm:pt modelId="{F0A5F408-C0E4-47ED-A6C2-DBA11C4ACD4E}" type="pres">
      <dgm:prSet presAssocID="{92C9A600-04CD-4590-89C1-BF43DBF37669}" presName="linearFlow" presStyleCnt="0">
        <dgm:presLayoutVars>
          <dgm:resizeHandles val="exact"/>
        </dgm:presLayoutVars>
      </dgm:prSet>
      <dgm:spPr/>
    </dgm:pt>
    <dgm:pt modelId="{6389AFF0-42E1-4528-B5C3-58D60939B986}" type="pres">
      <dgm:prSet presAssocID="{731B0D0D-9999-438C-8940-820B8FF90D3B}" presName="node" presStyleLbl="node1" presStyleIdx="0" presStyleCnt="5" custScaleX="275704">
        <dgm:presLayoutVars>
          <dgm:bulletEnabled val="1"/>
        </dgm:presLayoutVars>
      </dgm:prSet>
      <dgm:spPr/>
    </dgm:pt>
    <dgm:pt modelId="{BB833BE8-9365-48AB-A725-FAF1B520D3F4}" type="pres">
      <dgm:prSet presAssocID="{471A91D1-D7E9-4F0B-8978-AFE45FFFC104}" presName="sibTrans" presStyleLbl="sibTrans2D1" presStyleIdx="0" presStyleCnt="4"/>
      <dgm:spPr/>
    </dgm:pt>
    <dgm:pt modelId="{55A3F947-A2E2-401E-B0ED-46B63C12B88B}" type="pres">
      <dgm:prSet presAssocID="{471A91D1-D7E9-4F0B-8978-AFE45FFFC104}" presName="connectorText" presStyleLbl="sibTrans2D1" presStyleIdx="0" presStyleCnt="4"/>
      <dgm:spPr/>
    </dgm:pt>
    <dgm:pt modelId="{F43E1DA2-651E-40A2-A2E2-EDD4D6A7ADCE}" type="pres">
      <dgm:prSet presAssocID="{74912E07-1389-4339-BB72-D5897C178F56}" presName="node" presStyleLbl="node1" presStyleIdx="1" presStyleCnt="5" custScaleX="275704">
        <dgm:presLayoutVars>
          <dgm:bulletEnabled val="1"/>
        </dgm:presLayoutVars>
      </dgm:prSet>
      <dgm:spPr/>
    </dgm:pt>
    <dgm:pt modelId="{7A99A51E-0A47-44F8-80CB-85A964AEDC48}" type="pres">
      <dgm:prSet presAssocID="{7F37D3DD-CAEA-466D-9900-8CCFF1F3CA33}" presName="sibTrans" presStyleLbl="sibTrans2D1" presStyleIdx="1" presStyleCnt="4"/>
      <dgm:spPr/>
    </dgm:pt>
    <dgm:pt modelId="{DC459E9F-D484-4484-B8FB-00CC0CA89397}" type="pres">
      <dgm:prSet presAssocID="{7F37D3DD-CAEA-466D-9900-8CCFF1F3CA33}" presName="connectorText" presStyleLbl="sibTrans2D1" presStyleIdx="1" presStyleCnt="4"/>
      <dgm:spPr/>
    </dgm:pt>
    <dgm:pt modelId="{A0C6E388-F02E-40EA-926F-8179E9176409}" type="pres">
      <dgm:prSet presAssocID="{63A8844C-C793-484D-95B1-2A8EBF1DD4E4}" presName="node" presStyleLbl="node1" presStyleIdx="2" presStyleCnt="5" custScaleX="275704">
        <dgm:presLayoutVars>
          <dgm:bulletEnabled val="1"/>
        </dgm:presLayoutVars>
      </dgm:prSet>
      <dgm:spPr/>
    </dgm:pt>
    <dgm:pt modelId="{9A5CB07C-A31D-47AE-8B2D-EE013AEFDE82}" type="pres">
      <dgm:prSet presAssocID="{BE09D47D-94D5-4FDE-9B88-DF066CDC2E9D}" presName="sibTrans" presStyleLbl="sibTrans2D1" presStyleIdx="2" presStyleCnt="4"/>
      <dgm:spPr/>
    </dgm:pt>
    <dgm:pt modelId="{B8C63C6D-E881-499C-84B9-D1825062F38B}" type="pres">
      <dgm:prSet presAssocID="{BE09D47D-94D5-4FDE-9B88-DF066CDC2E9D}" presName="connectorText" presStyleLbl="sibTrans2D1" presStyleIdx="2" presStyleCnt="4"/>
      <dgm:spPr/>
    </dgm:pt>
    <dgm:pt modelId="{8716A442-C7AF-42C9-AE79-2B89B24DD349}" type="pres">
      <dgm:prSet presAssocID="{66B29ECB-946F-4B4F-93DC-F9FB4E4A0EC1}" presName="node" presStyleLbl="node1" presStyleIdx="3" presStyleCnt="5" custScaleX="275704">
        <dgm:presLayoutVars>
          <dgm:bulletEnabled val="1"/>
        </dgm:presLayoutVars>
      </dgm:prSet>
      <dgm:spPr/>
    </dgm:pt>
    <dgm:pt modelId="{5720AEF7-ADEF-462D-BD40-AB954C3DE41B}" type="pres">
      <dgm:prSet presAssocID="{50A13C24-D6D7-4813-9F35-C61D1518A4A3}" presName="sibTrans" presStyleLbl="sibTrans2D1" presStyleIdx="3" presStyleCnt="4"/>
      <dgm:spPr/>
    </dgm:pt>
    <dgm:pt modelId="{BCCB14AD-73B4-4375-90AC-07F4B6B0D262}" type="pres">
      <dgm:prSet presAssocID="{50A13C24-D6D7-4813-9F35-C61D1518A4A3}" presName="connectorText" presStyleLbl="sibTrans2D1" presStyleIdx="3" presStyleCnt="4"/>
      <dgm:spPr/>
    </dgm:pt>
    <dgm:pt modelId="{B2960881-BC5E-47CA-B45D-CDF7680C0725}" type="pres">
      <dgm:prSet presAssocID="{CA2D3AE7-76F2-4948-9B0A-215F22A6BB54}" presName="node" presStyleLbl="node1" presStyleIdx="4" presStyleCnt="5" custScaleX="275704">
        <dgm:presLayoutVars>
          <dgm:bulletEnabled val="1"/>
        </dgm:presLayoutVars>
      </dgm:prSet>
      <dgm:spPr/>
    </dgm:pt>
  </dgm:ptLst>
  <dgm:cxnLst>
    <dgm:cxn modelId="{0283120B-B118-4156-B77D-84CA2D5928F0}" srcId="{92C9A600-04CD-4590-89C1-BF43DBF37669}" destId="{CA2D3AE7-76F2-4948-9B0A-215F22A6BB54}" srcOrd="4" destOrd="0" parTransId="{4432517B-8957-416B-B880-1816E5B0C3E4}" sibTransId="{66B37025-7CC9-4E37-AD34-68799C7FF0BE}"/>
    <dgm:cxn modelId="{6F96DA5C-E906-4B72-99B3-1475FBE40039}" srcId="{92C9A600-04CD-4590-89C1-BF43DBF37669}" destId="{66B29ECB-946F-4B4F-93DC-F9FB4E4A0EC1}" srcOrd="3" destOrd="0" parTransId="{381DCEFC-D7D0-4BBD-BF35-59F25690B2D3}" sibTransId="{50A13C24-D6D7-4813-9F35-C61D1518A4A3}"/>
    <dgm:cxn modelId="{F79C255F-BF63-4A89-99FF-BF31F068D46B}" srcId="{92C9A600-04CD-4590-89C1-BF43DBF37669}" destId="{74912E07-1389-4339-BB72-D5897C178F56}" srcOrd="1" destOrd="0" parTransId="{4C7DA21F-F216-47D9-8CB8-5291D965D565}" sibTransId="{7F37D3DD-CAEA-466D-9900-8CCFF1F3CA33}"/>
    <dgm:cxn modelId="{60B57F50-7734-4B45-B808-BB879E999F74}" type="presOf" srcId="{731B0D0D-9999-438C-8940-820B8FF90D3B}" destId="{6389AFF0-42E1-4528-B5C3-58D60939B986}" srcOrd="0" destOrd="0" presId="urn:microsoft.com/office/officeart/2005/8/layout/process2"/>
    <dgm:cxn modelId="{E721B670-5D43-4E4F-A894-1E1C3A1CFC3B}" type="presOf" srcId="{7F37D3DD-CAEA-466D-9900-8CCFF1F3CA33}" destId="{DC459E9F-D484-4484-B8FB-00CC0CA89397}" srcOrd="1" destOrd="0" presId="urn:microsoft.com/office/officeart/2005/8/layout/process2"/>
    <dgm:cxn modelId="{B1957F53-AC59-4CA7-B66E-BD49B7080063}" type="presOf" srcId="{66B29ECB-946F-4B4F-93DC-F9FB4E4A0EC1}" destId="{8716A442-C7AF-42C9-AE79-2B89B24DD349}" srcOrd="0" destOrd="0" presId="urn:microsoft.com/office/officeart/2005/8/layout/process2"/>
    <dgm:cxn modelId="{24E33278-94F9-498C-8A4B-280F67FEC7F2}" type="presOf" srcId="{92C9A600-04CD-4590-89C1-BF43DBF37669}" destId="{F0A5F408-C0E4-47ED-A6C2-DBA11C4ACD4E}" srcOrd="0" destOrd="0" presId="urn:microsoft.com/office/officeart/2005/8/layout/process2"/>
    <dgm:cxn modelId="{3BCD7B79-57AF-43A8-981B-A122EAE9232E}" type="presOf" srcId="{63A8844C-C793-484D-95B1-2A8EBF1DD4E4}" destId="{A0C6E388-F02E-40EA-926F-8179E9176409}" srcOrd="0" destOrd="0" presId="urn:microsoft.com/office/officeart/2005/8/layout/process2"/>
    <dgm:cxn modelId="{11E5E28D-6983-40BE-82F7-842123CD68FF}" type="presOf" srcId="{50A13C24-D6D7-4813-9F35-C61D1518A4A3}" destId="{5720AEF7-ADEF-462D-BD40-AB954C3DE41B}" srcOrd="0" destOrd="0" presId="urn:microsoft.com/office/officeart/2005/8/layout/process2"/>
    <dgm:cxn modelId="{D84B7E8E-67DE-4D66-9754-E66EF64C87F4}" type="presOf" srcId="{7F37D3DD-CAEA-466D-9900-8CCFF1F3CA33}" destId="{7A99A51E-0A47-44F8-80CB-85A964AEDC48}" srcOrd="0" destOrd="0" presId="urn:microsoft.com/office/officeart/2005/8/layout/process2"/>
    <dgm:cxn modelId="{509DDEB2-10CB-43B5-BC3D-9A274DA4A5D8}" type="presOf" srcId="{BE09D47D-94D5-4FDE-9B88-DF066CDC2E9D}" destId="{9A5CB07C-A31D-47AE-8B2D-EE013AEFDE82}" srcOrd="0" destOrd="0" presId="urn:microsoft.com/office/officeart/2005/8/layout/process2"/>
    <dgm:cxn modelId="{A98C01B9-8B0C-436C-A2C3-85039988D9A3}" type="presOf" srcId="{471A91D1-D7E9-4F0B-8978-AFE45FFFC104}" destId="{BB833BE8-9365-48AB-A725-FAF1B520D3F4}" srcOrd="0" destOrd="0" presId="urn:microsoft.com/office/officeart/2005/8/layout/process2"/>
    <dgm:cxn modelId="{498EC9D7-4A42-40F6-8F23-A37FBD2D9278}" type="presOf" srcId="{50A13C24-D6D7-4813-9F35-C61D1518A4A3}" destId="{BCCB14AD-73B4-4375-90AC-07F4B6B0D262}" srcOrd="1" destOrd="0" presId="urn:microsoft.com/office/officeart/2005/8/layout/process2"/>
    <dgm:cxn modelId="{983B6EDC-EB15-417C-A074-5F3FC4934988}" type="presOf" srcId="{BE09D47D-94D5-4FDE-9B88-DF066CDC2E9D}" destId="{B8C63C6D-E881-499C-84B9-D1825062F38B}" srcOrd="1" destOrd="0" presId="urn:microsoft.com/office/officeart/2005/8/layout/process2"/>
    <dgm:cxn modelId="{EE5BEBEC-76D9-485F-AD49-EC41A61DEA86}" srcId="{92C9A600-04CD-4590-89C1-BF43DBF37669}" destId="{731B0D0D-9999-438C-8940-820B8FF90D3B}" srcOrd="0" destOrd="0" parTransId="{DC8C621B-0AAA-4DB3-B342-DE76CC401BA8}" sibTransId="{471A91D1-D7E9-4F0B-8978-AFE45FFFC104}"/>
    <dgm:cxn modelId="{FE5220F0-917E-4681-8D9A-EF00D327F1E2}" type="presOf" srcId="{CA2D3AE7-76F2-4948-9B0A-215F22A6BB54}" destId="{B2960881-BC5E-47CA-B45D-CDF7680C0725}" srcOrd="0" destOrd="0" presId="urn:microsoft.com/office/officeart/2005/8/layout/process2"/>
    <dgm:cxn modelId="{F5444DF5-2046-47D0-8ECF-FF025C6E3AF5}" type="presOf" srcId="{74912E07-1389-4339-BB72-D5897C178F56}" destId="{F43E1DA2-651E-40A2-A2E2-EDD4D6A7ADCE}" srcOrd="0" destOrd="0" presId="urn:microsoft.com/office/officeart/2005/8/layout/process2"/>
    <dgm:cxn modelId="{F6A0F7F7-2AAC-4B4D-B6BA-FE85D19CC00C}" type="presOf" srcId="{471A91D1-D7E9-4F0B-8978-AFE45FFFC104}" destId="{55A3F947-A2E2-401E-B0ED-46B63C12B88B}" srcOrd="1" destOrd="0" presId="urn:microsoft.com/office/officeart/2005/8/layout/process2"/>
    <dgm:cxn modelId="{C55DB9FF-D1F2-4087-91A5-596DC3174773}" srcId="{92C9A600-04CD-4590-89C1-BF43DBF37669}" destId="{63A8844C-C793-484D-95B1-2A8EBF1DD4E4}" srcOrd="2" destOrd="0" parTransId="{0352D2FC-2EB9-48BB-867F-BBC35693F9CE}" sibTransId="{BE09D47D-94D5-4FDE-9B88-DF066CDC2E9D}"/>
    <dgm:cxn modelId="{6E9FA802-EBFF-4432-B568-0EF8EA2CDD48}" type="presParOf" srcId="{F0A5F408-C0E4-47ED-A6C2-DBA11C4ACD4E}" destId="{6389AFF0-42E1-4528-B5C3-58D60939B986}" srcOrd="0" destOrd="0" presId="urn:microsoft.com/office/officeart/2005/8/layout/process2"/>
    <dgm:cxn modelId="{845E10CA-F182-4483-8049-A404052BA423}" type="presParOf" srcId="{F0A5F408-C0E4-47ED-A6C2-DBA11C4ACD4E}" destId="{BB833BE8-9365-48AB-A725-FAF1B520D3F4}" srcOrd="1" destOrd="0" presId="urn:microsoft.com/office/officeart/2005/8/layout/process2"/>
    <dgm:cxn modelId="{6C44BC5C-5187-4BBB-ABC2-AC3FB553851A}" type="presParOf" srcId="{BB833BE8-9365-48AB-A725-FAF1B520D3F4}" destId="{55A3F947-A2E2-401E-B0ED-46B63C12B88B}" srcOrd="0" destOrd="0" presId="urn:microsoft.com/office/officeart/2005/8/layout/process2"/>
    <dgm:cxn modelId="{44611CD8-EFEA-4B5F-9C65-25DAFFB15A24}" type="presParOf" srcId="{F0A5F408-C0E4-47ED-A6C2-DBA11C4ACD4E}" destId="{F43E1DA2-651E-40A2-A2E2-EDD4D6A7ADCE}" srcOrd="2" destOrd="0" presId="urn:microsoft.com/office/officeart/2005/8/layout/process2"/>
    <dgm:cxn modelId="{AE262AFE-D9B1-4D0E-8B1F-2D57C3CF6CD3}" type="presParOf" srcId="{F0A5F408-C0E4-47ED-A6C2-DBA11C4ACD4E}" destId="{7A99A51E-0A47-44F8-80CB-85A964AEDC48}" srcOrd="3" destOrd="0" presId="urn:microsoft.com/office/officeart/2005/8/layout/process2"/>
    <dgm:cxn modelId="{591AAA2D-A76B-4F8E-9F0C-0BEEC2308BE6}" type="presParOf" srcId="{7A99A51E-0A47-44F8-80CB-85A964AEDC48}" destId="{DC459E9F-D484-4484-B8FB-00CC0CA89397}" srcOrd="0" destOrd="0" presId="urn:microsoft.com/office/officeart/2005/8/layout/process2"/>
    <dgm:cxn modelId="{A7116A08-D2DF-4774-A6CF-7FF0D1380AE9}" type="presParOf" srcId="{F0A5F408-C0E4-47ED-A6C2-DBA11C4ACD4E}" destId="{A0C6E388-F02E-40EA-926F-8179E9176409}" srcOrd="4" destOrd="0" presId="urn:microsoft.com/office/officeart/2005/8/layout/process2"/>
    <dgm:cxn modelId="{A0338A83-30E0-418C-A00E-C5A0BED05E23}" type="presParOf" srcId="{F0A5F408-C0E4-47ED-A6C2-DBA11C4ACD4E}" destId="{9A5CB07C-A31D-47AE-8B2D-EE013AEFDE82}" srcOrd="5" destOrd="0" presId="urn:microsoft.com/office/officeart/2005/8/layout/process2"/>
    <dgm:cxn modelId="{5DC2418C-1370-4D45-AD99-861CEE4D4C1D}" type="presParOf" srcId="{9A5CB07C-A31D-47AE-8B2D-EE013AEFDE82}" destId="{B8C63C6D-E881-499C-84B9-D1825062F38B}" srcOrd="0" destOrd="0" presId="urn:microsoft.com/office/officeart/2005/8/layout/process2"/>
    <dgm:cxn modelId="{6723AE72-C43B-4D12-8CF4-788D9BC87B4C}" type="presParOf" srcId="{F0A5F408-C0E4-47ED-A6C2-DBA11C4ACD4E}" destId="{8716A442-C7AF-42C9-AE79-2B89B24DD349}" srcOrd="6" destOrd="0" presId="urn:microsoft.com/office/officeart/2005/8/layout/process2"/>
    <dgm:cxn modelId="{A2DEE10F-1966-461E-85B9-10E7CB6F7805}" type="presParOf" srcId="{F0A5F408-C0E4-47ED-A6C2-DBA11C4ACD4E}" destId="{5720AEF7-ADEF-462D-BD40-AB954C3DE41B}" srcOrd="7" destOrd="0" presId="urn:microsoft.com/office/officeart/2005/8/layout/process2"/>
    <dgm:cxn modelId="{0E5247D6-F279-4295-972F-F6BCFC2A5F0B}" type="presParOf" srcId="{5720AEF7-ADEF-462D-BD40-AB954C3DE41B}" destId="{BCCB14AD-73B4-4375-90AC-07F4B6B0D262}" srcOrd="0" destOrd="0" presId="urn:microsoft.com/office/officeart/2005/8/layout/process2"/>
    <dgm:cxn modelId="{60EBB2CA-E622-4027-A827-B7D5AF54C396}" type="presParOf" srcId="{F0A5F408-C0E4-47ED-A6C2-DBA11C4ACD4E}" destId="{B2960881-BC5E-47CA-B45D-CDF7680C0725}"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9AFF0-42E1-4528-B5C3-58D60939B986}">
      <dsp:nvSpPr>
        <dsp:cNvPr id="0" name=""/>
        <dsp:cNvSpPr/>
      </dsp:nvSpPr>
      <dsp:spPr>
        <a:xfrm>
          <a:off x="2557371" y="542"/>
          <a:ext cx="5124632" cy="63529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Collect Inspection Data</a:t>
          </a:r>
        </a:p>
      </dsp:txBody>
      <dsp:txXfrm>
        <a:off x="2575978" y="19149"/>
        <a:ext cx="5087418" cy="598084"/>
      </dsp:txXfrm>
    </dsp:sp>
    <dsp:sp modelId="{BB833BE8-9365-48AB-A725-FAF1B520D3F4}">
      <dsp:nvSpPr>
        <dsp:cNvPr id="0" name=""/>
        <dsp:cNvSpPr/>
      </dsp:nvSpPr>
      <dsp:spPr>
        <a:xfrm rot="5400000">
          <a:off x="5000569" y="651723"/>
          <a:ext cx="238236" cy="2858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Times New Roman" panose="02020603050405020304" pitchFamily="18" charset="0"/>
            <a:cs typeface="Times New Roman" panose="02020603050405020304" pitchFamily="18" charset="0"/>
          </a:endParaRPr>
        </a:p>
      </dsp:txBody>
      <dsp:txXfrm rot="-5400000">
        <a:off x="5033923" y="675547"/>
        <a:ext cx="171530" cy="166765"/>
      </dsp:txXfrm>
    </dsp:sp>
    <dsp:sp modelId="{F43E1DA2-651E-40A2-A2E2-EDD4D6A7ADCE}">
      <dsp:nvSpPr>
        <dsp:cNvPr id="0" name=""/>
        <dsp:cNvSpPr/>
      </dsp:nvSpPr>
      <dsp:spPr>
        <a:xfrm>
          <a:off x="2557371" y="953490"/>
          <a:ext cx="5124632" cy="63529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Explore and Understand the Data</a:t>
          </a:r>
        </a:p>
      </dsp:txBody>
      <dsp:txXfrm>
        <a:off x="2575978" y="972097"/>
        <a:ext cx="5087418" cy="598084"/>
      </dsp:txXfrm>
    </dsp:sp>
    <dsp:sp modelId="{7A99A51E-0A47-44F8-80CB-85A964AEDC48}">
      <dsp:nvSpPr>
        <dsp:cNvPr id="0" name=""/>
        <dsp:cNvSpPr/>
      </dsp:nvSpPr>
      <dsp:spPr>
        <a:xfrm rot="5400000">
          <a:off x="5000569" y="1604671"/>
          <a:ext cx="238236" cy="2858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Times New Roman" panose="02020603050405020304" pitchFamily="18" charset="0"/>
            <a:cs typeface="Times New Roman" panose="02020603050405020304" pitchFamily="18" charset="0"/>
          </a:endParaRPr>
        </a:p>
      </dsp:txBody>
      <dsp:txXfrm rot="-5400000">
        <a:off x="5033923" y="1628495"/>
        <a:ext cx="171530" cy="166765"/>
      </dsp:txXfrm>
    </dsp:sp>
    <dsp:sp modelId="{A0C6E388-F02E-40EA-926F-8179E9176409}">
      <dsp:nvSpPr>
        <dsp:cNvPr id="0" name=""/>
        <dsp:cNvSpPr/>
      </dsp:nvSpPr>
      <dsp:spPr>
        <a:xfrm>
          <a:off x="2557371" y="1906438"/>
          <a:ext cx="5124632" cy="63529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Data preparation and preprocessing</a:t>
          </a:r>
        </a:p>
      </dsp:txBody>
      <dsp:txXfrm>
        <a:off x="2575978" y="1925045"/>
        <a:ext cx="5087418" cy="598084"/>
      </dsp:txXfrm>
    </dsp:sp>
    <dsp:sp modelId="{9A5CB07C-A31D-47AE-8B2D-EE013AEFDE82}">
      <dsp:nvSpPr>
        <dsp:cNvPr id="0" name=""/>
        <dsp:cNvSpPr/>
      </dsp:nvSpPr>
      <dsp:spPr>
        <a:xfrm rot="5400000">
          <a:off x="5000569" y="2557619"/>
          <a:ext cx="238236" cy="2858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Times New Roman" panose="02020603050405020304" pitchFamily="18" charset="0"/>
            <a:cs typeface="Times New Roman" panose="02020603050405020304" pitchFamily="18" charset="0"/>
          </a:endParaRPr>
        </a:p>
      </dsp:txBody>
      <dsp:txXfrm rot="-5400000">
        <a:off x="5033923" y="2581443"/>
        <a:ext cx="171530" cy="166765"/>
      </dsp:txXfrm>
    </dsp:sp>
    <dsp:sp modelId="{8716A442-C7AF-42C9-AE79-2B89B24DD349}">
      <dsp:nvSpPr>
        <dsp:cNvPr id="0" name=""/>
        <dsp:cNvSpPr/>
      </dsp:nvSpPr>
      <dsp:spPr>
        <a:xfrm>
          <a:off x="2557371" y="2859385"/>
          <a:ext cx="5124632" cy="63529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Modeling</a:t>
          </a:r>
        </a:p>
      </dsp:txBody>
      <dsp:txXfrm>
        <a:off x="2575978" y="2877992"/>
        <a:ext cx="5087418" cy="598084"/>
      </dsp:txXfrm>
    </dsp:sp>
    <dsp:sp modelId="{5720AEF7-ADEF-462D-BD40-AB954C3DE41B}">
      <dsp:nvSpPr>
        <dsp:cNvPr id="0" name=""/>
        <dsp:cNvSpPr/>
      </dsp:nvSpPr>
      <dsp:spPr>
        <a:xfrm rot="5400000">
          <a:off x="5000569" y="3510566"/>
          <a:ext cx="238236" cy="2858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Times New Roman" panose="02020603050405020304" pitchFamily="18" charset="0"/>
            <a:cs typeface="Times New Roman" panose="02020603050405020304" pitchFamily="18" charset="0"/>
          </a:endParaRPr>
        </a:p>
      </dsp:txBody>
      <dsp:txXfrm rot="-5400000">
        <a:off x="5033923" y="3534390"/>
        <a:ext cx="171530" cy="166765"/>
      </dsp:txXfrm>
    </dsp:sp>
    <dsp:sp modelId="{B2960881-BC5E-47CA-B45D-CDF7680C0725}">
      <dsp:nvSpPr>
        <dsp:cNvPr id="0" name=""/>
        <dsp:cNvSpPr/>
      </dsp:nvSpPr>
      <dsp:spPr>
        <a:xfrm>
          <a:off x="2557371" y="3812333"/>
          <a:ext cx="5124632" cy="63529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Evaluation</a:t>
          </a:r>
        </a:p>
      </dsp:txBody>
      <dsp:txXfrm>
        <a:off x="2575978" y="3830940"/>
        <a:ext cx="5087418" cy="59808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pt-BR"/>
              <a:t>Clique para editar o título Mestre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pt-BR"/>
              <a:t>Clique para editar o título Mestre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7/3/2021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pt-BR"/>
              <a:t>Clique para editar o título Mestre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2A54C80-263E-416B-A8E0-580EDEADCBDC}" type="datetimeFigureOut">
              <a:rPr lang="en-US" dirty="0"/>
              <a:t>7/3/2021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B61BEF0D-F0BB-DE4B-95CE-6DB70DBA9567}" type="datetimeFigureOut">
              <a:rPr lang="en-US" dirty="0"/>
              <a:pPr/>
              <a:t>7/3/2021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pt-BR"/>
              <a:t>Clique para editar o título Mestre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7/3/2021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BBD029-1472-421C-9438-2FFA546EBB9F}"/>
              </a:ext>
            </a:extLst>
          </p:cNvPr>
          <p:cNvSpPr>
            <a:spLocks noGrp="1"/>
          </p:cNvSpPr>
          <p:nvPr>
            <p:ph type="ctrTitle"/>
          </p:nvPr>
        </p:nvSpPr>
        <p:spPr/>
        <p:txBody>
          <a:bodyPr/>
          <a:lstStyle/>
          <a:p>
            <a:r>
              <a:rPr lang="en-US" dirty="0"/>
              <a:t>The Battle of Neighborhoods</a:t>
            </a:r>
            <a:endParaRPr lang="pt-BR" dirty="0"/>
          </a:p>
        </p:txBody>
      </p:sp>
      <p:sp>
        <p:nvSpPr>
          <p:cNvPr id="3" name="Subtítulo 2">
            <a:extLst>
              <a:ext uri="{FF2B5EF4-FFF2-40B4-BE49-F238E27FC236}">
                <a16:creationId xmlns:a16="http://schemas.microsoft.com/office/drawing/2014/main" id="{BF5B53D2-FA69-48EA-8775-D2FA2702EF30}"/>
              </a:ext>
            </a:extLst>
          </p:cNvPr>
          <p:cNvSpPr>
            <a:spLocks noGrp="1"/>
          </p:cNvSpPr>
          <p:nvPr>
            <p:ph type="subTitle" idx="1"/>
          </p:nvPr>
        </p:nvSpPr>
        <p:spPr/>
        <p:txBody>
          <a:bodyPr/>
          <a:lstStyle/>
          <a:p>
            <a:r>
              <a:rPr lang="en-US" dirty="0"/>
              <a:t>Where to eat for cheap in Curitiba</a:t>
            </a:r>
            <a:endParaRPr lang="pt-BR" dirty="0"/>
          </a:p>
        </p:txBody>
      </p:sp>
    </p:spTree>
    <p:extLst>
      <p:ext uri="{BB962C8B-B14F-4D97-AF65-F5344CB8AC3E}">
        <p14:creationId xmlns:p14="http://schemas.microsoft.com/office/powerpoint/2010/main" val="2645040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EA84EC-8528-4D94-AF41-5FEBD0583201}"/>
              </a:ext>
            </a:extLst>
          </p:cNvPr>
          <p:cNvSpPr>
            <a:spLocks noGrp="1"/>
          </p:cNvSpPr>
          <p:nvPr>
            <p:ph type="title"/>
          </p:nvPr>
        </p:nvSpPr>
        <p:spPr/>
        <p:txBody>
          <a:bodyPr/>
          <a:lstStyle/>
          <a:p>
            <a:r>
              <a:rPr lang="pt-BR" dirty="0" err="1"/>
              <a:t>Methodology</a:t>
            </a:r>
            <a:endParaRPr lang="pt-BR" dirty="0"/>
          </a:p>
        </p:txBody>
      </p:sp>
      <p:sp>
        <p:nvSpPr>
          <p:cNvPr id="3" name="Espaço Reservado para Conteúdo 2">
            <a:extLst>
              <a:ext uri="{FF2B5EF4-FFF2-40B4-BE49-F238E27FC236}">
                <a16:creationId xmlns:a16="http://schemas.microsoft.com/office/drawing/2014/main" id="{10BA539E-7289-45A8-BDC7-F89D23DE33E6}"/>
              </a:ext>
            </a:extLst>
          </p:cNvPr>
          <p:cNvSpPr>
            <a:spLocks noGrp="1"/>
          </p:cNvSpPr>
          <p:nvPr>
            <p:ph idx="1"/>
          </p:nvPr>
        </p:nvSpPr>
        <p:spPr/>
        <p:txBody>
          <a:bodyPr>
            <a:normAutofit fontScale="85000" lnSpcReduction="10000"/>
          </a:bodyPr>
          <a:lstStyle/>
          <a:p>
            <a:r>
              <a:rPr lang="en-US" dirty="0"/>
              <a:t>In this project we will direct our efforts on detecting areas of Curitiba that have high restaurant density, particularly those with high number of cheap and well evaluated restaurants, resulting in an interactive map of Where to Eat Well </a:t>
            </a:r>
            <a:r>
              <a:rPr lang="en-US" dirty="0" err="1"/>
              <a:t>fot</a:t>
            </a:r>
            <a:r>
              <a:rPr lang="en-US" dirty="0"/>
              <a:t> Cheap in Curitiba.</a:t>
            </a:r>
          </a:p>
          <a:p>
            <a:endParaRPr lang="en-US" dirty="0"/>
          </a:p>
          <a:p>
            <a:r>
              <a:rPr lang="en-US" dirty="0"/>
              <a:t>In first step we have collected the required data: location and type (category) of every restaurant within 1km from each neighborhood center. We have also collected </a:t>
            </a:r>
            <a:r>
              <a:rPr lang="en-US" dirty="0" err="1"/>
              <a:t>Foursquarer</a:t>
            </a:r>
            <a:r>
              <a:rPr lang="en-US" dirty="0"/>
              <a:t> user´s evaluations of those restaurants (API premium calls).</a:t>
            </a:r>
          </a:p>
          <a:p>
            <a:endParaRPr lang="en-US" dirty="0"/>
          </a:p>
          <a:p>
            <a:r>
              <a:rPr lang="en-US" dirty="0"/>
              <a:t>Second step in our analysis will be the exploration of Curitiba, in terms of restaurants distribution, evaluation and price statistics and top categories per neighborhood.</a:t>
            </a:r>
          </a:p>
          <a:p>
            <a:endParaRPr lang="en-US" dirty="0"/>
          </a:p>
          <a:p>
            <a:r>
              <a:rPr lang="en-US" dirty="0"/>
              <a:t>In third and final step we will create cluster (using k-means clustering) of restaurants based on price and rating, identify the cluster with higher rates and lower price and focus on this list to create interactive maps with the results.</a:t>
            </a:r>
            <a:endParaRPr lang="pt-BR" dirty="0"/>
          </a:p>
        </p:txBody>
      </p:sp>
    </p:spTree>
    <p:extLst>
      <p:ext uri="{BB962C8B-B14F-4D97-AF65-F5344CB8AC3E}">
        <p14:creationId xmlns:p14="http://schemas.microsoft.com/office/powerpoint/2010/main" val="4052952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CDFA74-D929-43B2-9EAB-26695D700058}"/>
              </a:ext>
            </a:extLst>
          </p:cNvPr>
          <p:cNvSpPr>
            <a:spLocks noGrp="1"/>
          </p:cNvSpPr>
          <p:nvPr>
            <p:ph type="title"/>
          </p:nvPr>
        </p:nvSpPr>
        <p:spPr/>
        <p:txBody>
          <a:bodyPr/>
          <a:lstStyle/>
          <a:p>
            <a:r>
              <a:rPr lang="pt-BR" dirty="0" err="1"/>
              <a:t>Analisys</a:t>
            </a:r>
            <a:r>
              <a:rPr lang="pt-BR" dirty="0"/>
              <a:t> – </a:t>
            </a:r>
            <a:r>
              <a:rPr lang="pt-BR" dirty="0" err="1"/>
              <a:t>Restaurants</a:t>
            </a:r>
            <a:r>
              <a:rPr lang="pt-BR" dirty="0"/>
              <a:t> per </a:t>
            </a:r>
            <a:r>
              <a:rPr lang="pt-BR" dirty="0" err="1"/>
              <a:t>Neighborhood</a:t>
            </a:r>
            <a:endParaRPr lang="pt-BR" dirty="0"/>
          </a:p>
        </p:txBody>
      </p:sp>
      <p:pic>
        <p:nvPicPr>
          <p:cNvPr id="6" name="Imagem 5">
            <a:extLst>
              <a:ext uri="{FF2B5EF4-FFF2-40B4-BE49-F238E27FC236}">
                <a16:creationId xmlns:a16="http://schemas.microsoft.com/office/drawing/2014/main" id="{52540450-4CCD-48B7-B061-C7646747A00C}"/>
              </a:ext>
            </a:extLst>
          </p:cNvPr>
          <p:cNvPicPr>
            <a:picLocks noChangeAspect="1"/>
          </p:cNvPicPr>
          <p:nvPr/>
        </p:nvPicPr>
        <p:blipFill>
          <a:blip r:embed="rId2"/>
          <a:stretch>
            <a:fillRect/>
          </a:stretch>
        </p:blipFill>
        <p:spPr>
          <a:xfrm>
            <a:off x="2558642" y="1270000"/>
            <a:ext cx="6333688" cy="5446580"/>
          </a:xfrm>
          <a:prstGeom prst="rect">
            <a:avLst/>
          </a:prstGeom>
        </p:spPr>
      </p:pic>
    </p:spTree>
    <p:extLst>
      <p:ext uri="{BB962C8B-B14F-4D97-AF65-F5344CB8AC3E}">
        <p14:creationId xmlns:p14="http://schemas.microsoft.com/office/powerpoint/2010/main" val="1592308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CDFA74-D929-43B2-9EAB-26695D700058}"/>
              </a:ext>
            </a:extLst>
          </p:cNvPr>
          <p:cNvSpPr>
            <a:spLocks noGrp="1"/>
          </p:cNvSpPr>
          <p:nvPr>
            <p:ph type="title"/>
          </p:nvPr>
        </p:nvSpPr>
        <p:spPr/>
        <p:txBody>
          <a:bodyPr/>
          <a:lstStyle/>
          <a:p>
            <a:r>
              <a:rPr lang="pt-BR" dirty="0" err="1"/>
              <a:t>Analisys</a:t>
            </a:r>
            <a:r>
              <a:rPr lang="pt-BR" dirty="0"/>
              <a:t> – </a:t>
            </a:r>
            <a:r>
              <a:rPr lang="pt-BR" dirty="0" err="1"/>
              <a:t>Restaurants</a:t>
            </a:r>
            <a:r>
              <a:rPr lang="pt-BR" dirty="0"/>
              <a:t> per </a:t>
            </a:r>
            <a:r>
              <a:rPr lang="pt-BR" dirty="0" err="1"/>
              <a:t>Category</a:t>
            </a:r>
            <a:endParaRPr lang="pt-BR" dirty="0"/>
          </a:p>
        </p:txBody>
      </p:sp>
      <p:pic>
        <p:nvPicPr>
          <p:cNvPr id="4" name="Imagem 3">
            <a:extLst>
              <a:ext uri="{FF2B5EF4-FFF2-40B4-BE49-F238E27FC236}">
                <a16:creationId xmlns:a16="http://schemas.microsoft.com/office/drawing/2014/main" id="{0E3A3D2B-E800-4EF3-9A6B-37DA9B629F78}"/>
              </a:ext>
            </a:extLst>
          </p:cNvPr>
          <p:cNvPicPr>
            <a:picLocks noChangeAspect="1"/>
          </p:cNvPicPr>
          <p:nvPr/>
        </p:nvPicPr>
        <p:blipFill>
          <a:blip r:embed="rId2"/>
          <a:stretch>
            <a:fillRect/>
          </a:stretch>
        </p:blipFill>
        <p:spPr>
          <a:xfrm>
            <a:off x="4477234" y="1342255"/>
            <a:ext cx="3086531" cy="5515745"/>
          </a:xfrm>
          <a:prstGeom prst="rect">
            <a:avLst/>
          </a:prstGeom>
        </p:spPr>
      </p:pic>
    </p:spTree>
    <p:extLst>
      <p:ext uri="{BB962C8B-B14F-4D97-AF65-F5344CB8AC3E}">
        <p14:creationId xmlns:p14="http://schemas.microsoft.com/office/powerpoint/2010/main" val="1577119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CDFA74-D929-43B2-9EAB-26695D700058}"/>
              </a:ext>
            </a:extLst>
          </p:cNvPr>
          <p:cNvSpPr>
            <a:spLocks noGrp="1"/>
          </p:cNvSpPr>
          <p:nvPr>
            <p:ph type="title"/>
          </p:nvPr>
        </p:nvSpPr>
        <p:spPr>
          <a:xfrm>
            <a:off x="677333" y="609600"/>
            <a:ext cx="10782027" cy="1320800"/>
          </a:xfrm>
        </p:spPr>
        <p:txBody>
          <a:bodyPr/>
          <a:lstStyle/>
          <a:p>
            <a:r>
              <a:rPr lang="pt-BR" dirty="0" err="1"/>
              <a:t>Analisys</a:t>
            </a:r>
            <a:r>
              <a:rPr lang="pt-BR" dirty="0"/>
              <a:t> – </a:t>
            </a:r>
            <a:r>
              <a:rPr lang="pt-BR" dirty="0" err="1"/>
              <a:t>Statistics</a:t>
            </a:r>
            <a:r>
              <a:rPr lang="pt-BR" dirty="0"/>
              <a:t> per </a:t>
            </a:r>
            <a:r>
              <a:rPr lang="pt-BR" dirty="0" err="1"/>
              <a:t>Neighborhood</a:t>
            </a:r>
            <a:endParaRPr lang="pt-BR" dirty="0"/>
          </a:p>
        </p:txBody>
      </p:sp>
      <p:pic>
        <p:nvPicPr>
          <p:cNvPr id="7" name="Imagem 6">
            <a:extLst>
              <a:ext uri="{FF2B5EF4-FFF2-40B4-BE49-F238E27FC236}">
                <a16:creationId xmlns:a16="http://schemas.microsoft.com/office/drawing/2014/main" id="{AE40CC71-6F4E-46E2-8F44-3B4434B0987A}"/>
              </a:ext>
            </a:extLst>
          </p:cNvPr>
          <p:cNvPicPr>
            <a:picLocks noChangeAspect="1"/>
          </p:cNvPicPr>
          <p:nvPr/>
        </p:nvPicPr>
        <p:blipFill>
          <a:blip r:embed="rId2"/>
          <a:stretch>
            <a:fillRect/>
          </a:stretch>
        </p:blipFill>
        <p:spPr>
          <a:xfrm>
            <a:off x="3814444" y="1270000"/>
            <a:ext cx="4563112" cy="5534797"/>
          </a:xfrm>
          <a:prstGeom prst="rect">
            <a:avLst/>
          </a:prstGeom>
        </p:spPr>
      </p:pic>
      <p:sp>
        <p:nvSpPr>
          <p:cNvPr id="8" name="Espaço Reservado para Conteúdo 2">
            <a:extLst>
              <a:ext uri="{FF2B5EF4-FFF2-40B4-BE49-F238E27FC236}">
                <a16:creationId xmlns:a16="http://schemas.microsoft.com/office/drawing/2014/main" id="{6AD51855-6338-485F-BE44-62A396DFDEB3}"/>
              </a:ext>
            </a:extLst>
          </p:cNvPr>
          <p:cNvSpPr>
            <a:spLocks noGrp="1"/>
          </p:cNvSpPr>
          <p:nvPr>
            <p:ph idx="1"/>
          </p:nvPr>
        </p:nvSpPr>
        <p:spPr>
          <a:xfrm>
            <a:off x="677334" y="2160589"/>
            <a:ext cx="3137110" cy="3880773"/>
          </a:xfrm>
        </p:spPr>
        <p:txBody>
          <a:bodyPr>
            <a:normAutofit/>
          </a:bodyPr>
          <a:lstStyle/>
          <a:p>
            <a:r>
              <a:rPr lang="en-US" dirty="0"/>
              <a:t>Restaurant statistics obtained from Foursquare and grouped by neighborhood</a:t>
            </a:r>
            <a:endParaRPr lang="pt-BR" dirty="0"/>
          </a:p>
        </p:txBody>
      </p:sp>
    </p:spTree>
    <p:extLst>
      <p:ext uri="{BB962C8B-B14F-4D97-AF65-F5344CB8AC3E}">
        <p14:creationId xmlns:p14="http://schemas.microsoft.com/office/powerpoint/2010/main" val="1902070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9461F0-9E7E-4448-9954-40D587639191}"/>
              </a:ext>
            </a:extLst>
          </p:cNvPr>
          <p:cNvSpPr>
            <a:spLocks noGrp="1"/>
          </p:cNvSpPr>
          <p:nvPr>
            <p:ph type="title"/>
          </p:nvPr>
        </p:nvSpPr>
        <p:spPr/>
        <p:txBody>
          <a:bodyPr/>
          <a:lstStyle/>
          <a:p>
            <a:r>
              <a:rPr lang="pt-BR" dirty="0" err="1"/>
              <a:t>Analisys</a:t>
            </a:r>
            <a:r>
              <a:rPr lang="pt-BR" dirty="0"/>
              <a:t> – K-</a:t>
            </a:r>
            <a:r>
              <a:rPr lang="pt-BR" dirty="0" err="1"/>
              <a:t>Means</a:t>
            </a:r>
            <a:r>
              <a:rPr lang="pt-BR" dirty="0"/>
              <a:t> </a:t>
            </a:r>
            <a:r>
              <a:rPr lang="pt-BR" dirty="0" err="1"/>
              <a:t>Clustering</a:t>
            </a:r>
            <a:r>
              <a:rPr lang="pt-BR" dirty="0"/>
              <a:t> - </a:t>
            </a:r>
            <a:r>
              <a:rPr lang="pt-BR" dirty="0" err="1"/>
              <a:t>KElbow</a:t>
            </a:r>
            <a:endParaRPr lang="pt-BR" dirty="0"/>
          </a:p>
        </p:txBody>
      </p:sp>
      <p:pic>
        <p:nvPicPr>
          <p:cNvPr id="4" name="Imagem 3">
            <a:extLst>
              <a:ext uri="{FF2B5EF4-FFF2-40B4-BE49-F238E27FC236}">
                <a16:creationId xmlns:a16="http://schemas.microsoft.com/office/drawing/2014/main" id="{E5256CAF-8A50-4584-999F-CEE21FF96320}"/>
              </a:ext>
            </a:extLst>
          </p:cNvPr>
          <p:cNvPicPr>
            <a:picLocks noChangeAspect="1"/>
          </p:cNvPicPr>
          <p:nvPr/>
        </p:nvPicPr>
        <p:blipFill>
          <a:blip r:embed="rId2"/>
          <a:stretch>
            <a:fillRect/>
          </a:stretch>
        </p:blipFill>
        <p:spPr>
          <a:xfrm>
            <a:off x="677334" y="1270000"/>
            <a:ext cx="8250048" cy="5328894"/>
          </a:xfrm>
          <a:prstGeom prst="rect">
            <a:avLst/>
          </a:prstGeom>
        </p:spPr>
      </p:pic>
      <p:sp>
        <p:nvSpPr>
          <p:cNvPr id="5" name="CaixaDeTexto 4">
            <a:extLst>
              <a:ext uri="{FF2B5EF4-FFF2-40B4-BE49-F238E27FC236}">
                <a16:creationId xmlns:a16="http://schemas.microsoft.com/office/drawing/2014/main" id="{0DB79BF6-F284-497D-B335-4FACE807B7AB}"/>
              </a:ext>
            </a:extLst>
          </p:cNvPr>
          <p:cNvSpPr txBox="1"/>
          <p:nvPr/>
        </p:nvSpPr>
        <p:spPr>
          <a:xfrm>
            <a:off x="677334" y="6399402"/>
            <a:ext cx="1436612" cy="261610"/>
          </a:xfrm>
          <a:prstGeom prst="rect">
            <a:avLst/>
          </a:prstGeom>
          <a:noFill/>
        </p:spPr>
        <p:txBody>
          <a:bodyPr wrap="none" rtlCol="0">
            <a:spAutoFit/>
          </a:bodyPr>
          <a:lstStyle/>
          <a:p>
            <a:r>
              <a:rPr lang="pt-BR" sz="1100" dirty="0"/>
              <a:t>*</a:t>
            </a:r>
            <a:r>
              <a:rPr lang="pt-BR" sz="1100" dirty="0" err="1"/>
              <a:t>Elbow</a:t>
            </a:r>
            <a:r>
              <a:rPr lang="pt-BR" sz="1100" dirty="0"/>
              <a:t> </a:t>
            </a:r>
            <a:r>
              <a:rPr lang="pt-BR" sz="1100" dirty="0" err="1"/>
              <a:t>at</a:t>
            </a:r>
            <a:r>
              <a:rPr lang="pt-BR" sz="1100" dirty="0"/>
              <a:t> 8 clusters</a:t>
            </a:r>
          </a:p>
        </p:txBody>
      </p:sp>
    </p:spTree>
    <p:extLst>
      <p:ext uri="{BB962C8B-B14F-4D97-AF65-F5344CB8AC3E}">
        <p14:creationId xmlns:p14="http://schemas.microsoft.com/office/powerpoint/2010/main" val="3010377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9461F0-9E7E-4448-9954-40D587639191}"/>
              </a:ext>
            </a:extLst>
          </p:cNvPr>
          <p:cNvSpPr>
            <a:spLocks noGrp="1"/>
          </p:cNvSpPr>
          <p:nvPr>
            <p:ph type="title"/>
          </p:nvPr>
        </p:nvSpPr>
        <p:spPr/>
        <p:txBody>
          <a:bodyPr/>
          <a:lstStyle/>
          <a:p>
            <a:r>
              <a:rPr lang="pt-BR" dirty="0" err="1"/>
              <a:t>Analisys</a:t>
            </a:r>
            <a:r>
              <a:rPr lang="pt-BR" dirty="0"/>
              <a:t> – K-</a:t>
            </a:r>
            <a:r>
              <a:rPr lang="pt-BR" dirty="0" err="1"/>
              <a:t>Means</a:t>
            </a:r>
            <a:r>
              <a:rPr lang="pt-BR" dirty="0"/>
              <a:t> </a:t>
            </a:r>
            <a:r>
              <a:rPr lang="pt-BR" dirty="0" err="1"/>
              <a:t>Clustering</a:t>
            </a:r>
            <a:r>
              <a:rPr lang="pt-BR" dirty="0"/>
              <a:t> - Clusters</a:t>
            </a:r>
          </a:p>
        </p:txBody>
      </p:sp>
      <p:sp>
        <p:nvSpPr>
          <p:cNvPr id="5" name="CaixaDeTexto 4">
            <a:extLst>
              <a:ext uri="{FF2B5EF4-FFF2-40B4-BE49-F238E27FC236}">
                <a16:creationId xmlns:a16="http://schemas.microsoft.com/office/drawing/2014/main" id="{0DB79BF6-F284-497D-B335-4FACE807B7AB}"/>
              </a:ext>
            </a:extLst>
          </p:cNvPr>
          <p:cNvSpPr txBox="1"/>
          <p:nvPr/>
        </p:nvSpPr>
        <p:spPr>
          <a:xfrm>
            <a:off x="668945" y="6449736"/>
            <a:ext cx="4649030" cy="261610"/>
          </a:xfrm>
          <a:prstGeom prst="rect">
            <a:avLst/>
          </a:prstGeom>
          <a:noFill/>
        </p:spPr>
        <p:txBody>
          <a:bodyPr wrap="none" rtlCol="0">
            <a:spAutoFit/>
          </a:bodyPr>
          <a:lstStyle/>
          <a:p>
            <a:r>
              <a:rPr lang="pt-BR" sz="1100" dirty="0"/>
              <a:t>*Cluster </a:t>
            </a:r>
            <a:r>
              <a:rPr lang="pt-BR" sz="1100" dirty="0" err="1"/>
              <a:t>with</a:t>
            </a:r>
            <a:r>
              <a:rPr lang="pt-BR" sz="1100" dirty="0"/>
              <a:t> </a:t>
            </a:r>
            <a:r>
              <a:rPr lang="pt-BR" sz="1100" dirty="0" err="1"/>
              <a:t>Good</a:t>
            </a:r>
            <a:r>
              <a:rPr lang="pt-BR" sz="1100" dirty="0"/>
              <a:t> </a:t>
            </a:r>
            <a:r>
              <a:rPr lang="pt-BR" sz="1100" dirty="0" err="1"/>
              <a:t>and</a:t>
            </a:r>
            <a:r>
              <a:rPr lang="pt-BR" sz="1100" dirty="0"/>
              <a:t> </a:t>
            </a:r>
            <a:r>
              <a:rPr lang="pt-BR" sz="1100" dirty="0" err="1"/>
              <a:t>Cheap</a:t>
            </a:r>
            <a:r>
              <a:rPr lang="pt-BR" sz="1100" dirty="0"/>
              <a:t> </a:t>
            </a:r>
            <a:r>
              <a:rPr lang="pt-BR" sz="1100" dirty="0" err="1"/>
              <a:t>restaurants</a:t>
            </a:r>
            <a:r>
              <a:rPr lang="pt-BR" sz="1100" dirty="0"/>
              <a:t> </a:t>
            </a:r>
            <a:r>
              <a:rPr lang="pt-BR" sz="1100" dirty="0" err="1"/>
              <a:t>is</a:t>
            </a:r>
            <a:r>
              <a:rPr lang="pt-BR" sz="1100" dirty="0"/>
              <a:t> </a:t>
            </a:r>
            <a:r>
              <a:rPr lang="pt-BR" sz="1100" dirty="0" err="1"/>
              <a:t>number</a:t>
            </a:r>
            <a:r>
              <a:rPr lang="pt-BR" sz="1100" dirty="0"/>
              <a:t> 1, </a:t>
            </a:r>
            <a:r>
              <a:rPr lang="pt-BR" sz="1100" dirty="0" err="1"/>
              <a:t>the</a:t>
            </a:r>
            <a:r>
              <a:rPr lang="pt-BR" sz="1100" dirty="0"/>
              <a:t> </a:t>
            </a:r>
            <a:r>
              <a:rPr lang="pt-BR" sz="1100" dirty="0" err="1"/>
              <a:t>purple</a:t>
            </a:r>
            <a:r>
              <a:rPr lang="pt-BR" sz="1100" dirty="0"/>
              <a:t> </a:t>
            </a:r>
            <a:r>
              <a:rPr lang="pt-BR" sz="1100" dirty="0" err="1"/>
              <a:t>one</a:t>
            </a:r>
            <a:endParaRPr lang="pt-BR" sz="1100" dirty="0"/>
          </a:p>
        </p:txBody>
      </p:sp>
      <p:pic>
        <p:nvPicPr>
          <p:cNvPr id="4" name="Imagem 3">
            <a:extLst>
              <a:ext uri="{FF2B5EF4-FFF2-40B4-BE49-F238E27FC236}">
                <a16:creationId xmlns:a16="http://schemas.microsoft.com/office/drawing/2014/main" id="{B54B90C5-885F-47B3-9C09-46DCD7AB9507}"/>
              </a:ext>
            </a:extLst>
          </p:cNvPr>
          <p:cNvPicPr>
            <a:picLocks noChangeAspect="1"/>
          </p:cNvPicPr>
          <p:nvPr/>
        </p:nvPicPr>
        <p:blipFill>
          <a:blip r:embed="rId2"/>
          <a:stretch>
            <a:fillRect/>
          </a:stretch>
        </p:blipFill>
        <p:spPr>
          <a:xfrm>
            <a:off x="751962" y="1204686"/>
            <a:ext cx="8823977" cy="5268685"/>
          </a:xfrm>
          <a:prstGeom prst="rect">
            <a:avLst/>
          </a:prstGeom>
        </p:spPr>
      </p:pic>
    </p:spTree>
    <p:extLst>
      <p:ext uri="{BB962C8B-B14F-4D97-AF65-F5344CB8AC3E}">
        <p14:creationId xmlns:p14="http://schemas.microsoft.com/office/powerpoint/2010/main" val="3803457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9461F0-9E7E-4448-9954-40D587639191}"/>
              </a:ext>
            </a:extLst>
          </p:cNvPr>
          <p:cNvSpPr>
            <a:spLocks noGrp="1"/>
          </p:cNvSpPr>
          <p:nvPr>
            <p:ph type="title"/>
          </p:nvPr>
        </p:nvSpPr>
        <p:spPr/>
        <p:txBody>
          <a:bodyPr/>
          <a:lstStyle/>
          <a:p>
            <a:r>
              <a:rPr lang="pt-BR" dirty="0" err="1"/>
              <a:t>Analisys</a:t>
            </a:r>
            <a:r>
              <a:rPr lang="pt-BR" dirty="0"/>
              <a:t> – K-</a:t>
            </a:r>
            <a:r>
              <a:rPr lang="pt-BR" dirty="0" err="1"/>
              <a:t>Means</a:t>
            </a:r>
            <a:r>
              <a:rPr lang="pt-BR" dirty="0"/>
              <a:t> </a:t>
            </a:r>
            <a:r>
              <a:rPr lang="pt-BR" dirty="0" err="1"/>
              <a:t>Clustering</a:t>
            </a:r>
            <a:r>
              <a:rPr lang="pt-BR" dirty="0"/>
              <a:t> – Cluster 2</a:t>
            </a:r>
          </a:p>
        </p:txBody>
      </p:sp>
      <p:pic>
        <p:nvPicPr>
          <p:cNvPr id="3" name="Imagem 2">
            <a:extLst>
              <a:ext uri="{FF2B5EF4-FFF2-40B4-BE49-F238E27FC236}">
                <a16:creationId xmlns:a16="http://schemas.microsoft.com/office/drawing/2014/main" id="{F084AF59-4C14-44DB-8F94-8C04B6C5EDD4}"/>
              </a:ext>
            </a:extLst>
          </p:cNvPr>
          <p:cNvPicPr>
            <a:picLocks noChangeAspect="1"/>
          </p:cNvPicPr>
          <p:nvPr/>
        </p:nvPicPr>
        <p:blipFill>
          <a:blip r:embed="rId2"/>
          <a:stretch>
            <a:fillRect/>
          </a:stretch>
        </p:blipFill>
        <p:spPr>
          <a:xfrm>
            <a:off x="719279" y="1304049"/>
            <a:ext cx="7556918" cy="5335215"/>
          </a:xfrm>
          <a:prstGeom prst="rect">
            <a:avLst/>
          </a:prstGeom>
        </p:spPr>
      </p:pic>
      <p:sp>
        <p:nvSpPr>
          <p:cNvPr id="7" name="CaixaDeTexto 6">
            <a:extLst>
              <a:ext uri="{FF2B5EF4-FFF2-40B4-BE49-F238E27FC236}">
                <a16:creationId xmlns:a16="http://schemas.microsoft.com/office/drawing/2014/main" id="{10046DD7-CBDC-4326-A484-CD334F8E2623}"/>
              </a:ext>
            </a:extLst>
          </p:cNvPr>
          <p:cNvSpPr txBox="1"/>
          <p:nvPr/>
        </p:nvSpPr>
        <p:spPr>
          <a:xfrm>
            <a:off x="668945" y="6533626"/>
            <a:ext cx="2811988" cy="261610"/>
          </a:xfrm>
          <a:prstGeom prst="rect">
            <a:avLst/>
          </a:prstGeom>
          <a:noFill/>
        </p:spPr>
        <p:txBody>
          <a:bodyPr wrap="none" rtlCol="0">
            <a:spAutoFit/>
          </a:bodyPr>
          <a:lstStyle/>
          <a:p>
            <a:r>
              <a:rPr lang="pt-BR" sz="1100" dirty="0"/>
              <a:t>*</a:t>
            </a:r>
            <a:r>
              <a:rPr lang="pt-BR" sz="1100" dirty="0" err="1"/>
              <a:t>Number</a:t>
            </a:r>
            <a:r>
              <a:rPr lang="pt-BR" sz="1100" dirty="0"/>
              <a:t> </a:t>
            </a:r>
            <a:r>
              <a:rPr lang="pt-BR" sz="1100" dirty="0" err="1"/>
              <a:t>of</a:t>
            </a:r>
            <a:r>
              <a:rPr lang="pt-BR" sz="1100" dirty="0"/>
              <a:t> </a:t>
            </a:r>
            <a:r>
              <a:rPr lang="pt-BR" sz="1100" dirty="0" err="1"/>
              <a:t>restaurants</a:t>
            </a:r>
            <a:r>
              <a:rPr lang="pt-BR" sz="1100" dirty="0"/>
              <a:t> per </a:t>
            </a:r>
            <a:r>
              <a:rPr lang="pt-BR" sz="1100" dirty="0" err="1"/>
              <a:t>neighborhood</a:t>
            </a:r>
            <a:endParaRPr lang="pt-BR" sz="1100" dirty="0"/>
          </a:p>
        </p:txBody>
      </p:sp>
    </p:spTree>
    <p:extLst>
      <p:ext uri="{BB962C8B-B14F-4D97-AF65-F5344CB8AC3E}">
        <p14:creationId xmlns:p14="http://schemas.microsoft.com/office/powerpoint/2010/main" val="1074170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9461F0-9E7E-4448-9954-40D587639191}"/>
              </a:ext>
            </a:extLst>
          </p:cNvPr>
          <p:cNvSpPr>
            <a:spLocks noGrp="1"/>
          </p:cNvSpPr>
          <p:nvPr>
            <p:ph type="title"/>
          </p:nvPr>
        </p:nvSpPr>
        <p:spPr/>
        <p:txBody>
          <a:bodyPr/>
          <a:lstStyle/>
          <a:p>
            <a:r>
              <a:rPr lang="pt-BR" dirty="0" err="1"/>
              <a:t>Analisys</a:t>
            </a:r>
            <a:r>
              <a:rPr lang="pt-BR" dirty="0"/>
              <a:t> – </a:t>
            </a:r>
            <a:r>
              <a:rPr lang="pt-BR" dirty="0" err="1"/>
              <a:t>Good</a:t>
            </a:r>
            <a:r>
              <a:rPr lang="pt-BR" dirty="0"/>
              <a:t> </a:t>
            </a:r>
            <a:r>
              <a:rPr lang="pt-BR" dirty="0" err="1"/>
              <a:t>and</a:t>
            </a:r>
            <a:r>
              <a:rPr lang="pt-BR" dirty="0"/>
              <a:t> </a:t>
            </a:r>
            <a:r>
              <a:rPr lang="pt-BR" dirty="0" err="1"/>
              <a:t>Cheap</a:t>
            </a:r>
            <a:r>
              <a:rPr lang="pt-BR" dirty="0"/>
              <a:t> </a:t>
            </a:r>
            <a:r>
              <a:rPr lang="pt-BR" dirty="0" err="1"/>
              <a:t>Restaurants</a:t>
            </a:r>
            <a:endParaRPr lang="pt-BR" dirty="0"/>
          </a:p>
        </p:txBody>
      </p:sp>
      <p:pic>
        <p:nvPicPr>
          <p:cNvPr id="5" name="Imagem 4">
            <a:extLst>
              <a:ext uri="{FF2B5EF4-FFF2-40B4-BE49-F238E27FC236}">
                <a16:creationId xmlns:a16="http://schemas.microsoft.com/office/drawing/2014/main" id="{E79CE31F-C286-4D29-B8D6-B2E5578BA40D}"/>
              </a:ext>
            </a:extLst>
          </p:cNvPr>
          <p:cNvPicPr>
            <a:picLocks noChangeAspect="1"/>
          </p:cNvPicPr>
          <p:nvPr/>
        </p:nvPicPr>
        <p:blipFill>
          <a:blip r:embed="rId2"/>
          <a:stretch>
            <a:fillRect/>
          </a:stretch>
        </p:blipFill>
        <p:spPr>
          <a:xfrm>
            <a:off x="694112" y="1328723"/>
            <a:ext cx="3858163" cy="4820323"/>
          </a:xfrm>
          <a:prstGeom prst="rect">
            <a:avLst/>
          </a:prstGeom>
        </p:spPr>
      </p:pic>
      <p:sp>
        <p:nvSpPr>
          <p:cNvPr id="6" name="CaixaDeTexto 5">
            <a:extLst>
              <a:ext uri="{FF2B5EF4-FFF2-40B4-BE49-F238E27FC236}">
                <a16:creationId xmlns:a16="http://schemas.microsoft.com/office/drawing/2014/main" id="{4BC3EA73-7110-4317-A4F5-5627657E5AF9}"/>
              </a:ext>
            </a:extLst>
          </p:cNvPr>
          <p:cNvSpPr txBox="1"/>
          <p:nvPr/>
        </p:nvSpPr>
        <p:spPr>
          <a:xfrm>
            <a:off x="668945" y="6231622"/>
            <a:ext cx="3969356" cy="261610"/>
          </a:xfrm>
          <a:prstGeom prst="rect">
            <a:avLst/>
          </a:prstGeom>
          <a:noFill/>
        </p:spPr>
        <p:txBody>
          <a:bodyPr wrap="none" rtlCol="0">
            <a:spAutoFit/>
          </a:bodyPr>
          <a:lstStyle/>
          <a:p>
            <a:r>
              <a:rPr lang="pt-BR" sz="1100" dirty="0"/>
              <a:t>*</a:t>
            </a:r>
            <a:r>
              <a:rPr lang="pt-BR" sz="1100" dirty="0" err="1"/>
              <a:t>Statistics</a:t>
            </a:r>
            <a:r>
              <a:rPr lang="pt-BR" sz="1100" dirty="0"/>
              <a:t> </a:t>
            </a:r>
            <a:r>
              <a:rPr lang="pt-BR" sz="1100" dirty="0" err="1"/>
              <a:t>of</a:t>
            </a:r>
            <a:r>
              <a:rPr lang="pt-BR" sz="1100" dirty="0"/>
              <a:t> </a:t>
            </a:r>
            <a:r>
              <a:rPr lang="pt-BR" sz="1100" dirty="0" err="1"/>
              <a:t>Good</a:t>
            </a:r>
            <a:r>
              <a:rPr lang="pt-BR" sz="1100" dirty="0"/>
              <a:t> </a:t>
            </a:r>
            <a:r>
              <a:rPr lang="pt-BR" sz="1100" dirty="0" err="1"/>
              <a:t>and</a:t>
            </a:r>
            <a:r>
              <a:rPr lang="pt-BR" sz="1100" dirty="0"/>
              <a:t> </a:t>
            </a:r>
            <a:r>
              <a:rPr lang="pt-BR" sz="1100" dirty="0" err="1"/>
              <a:t>Cheap</a:t>
            </a:r>
            <a:r>
              <a:rPr lang="pt-BR" sz="1100" dirty="0"/>
              <a:t> </a:t>
            </a:r>
            <a:r>
              <a:rPr lang="pt-BR" sz="1100" dirty="0" err="1"/>
              <a:t>restaurants</a:t>
            </a:r>
            <a:r>
              <a:rPr lang="pt-BR" sz="1100" dirty="0"/>
              <a:t> per </a:t>
            </a:r>
            <a:r>
              <a:rPr lang="pt-BR" sz="1100" dirty="0" err="1"/>
              <a:t>neighborhood</a:t>
            </a:r>
            <a:endParaRPr lang="pt-BR" sz="1100" dirty="0"/>
          </a:p>
        </p:txBody>
      </p:sp>
    </p:spTree>
    <p:extLst>
      <p:ext uri="{BB962C8B-B14F-4D97-AF65-F5344CB8AC3E}">
        <p14:creationId xmlns:p14="http://schemas.microsoft.com/office/powerpoint/2010/main" val="3601181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9461F0-9E7E-4448-9954-40D587639191}"/>
              </a:ext>
            </a:extLst>
          </p:cNvPr>
          <p:cNvSpPr>
            <a:spLocks noGrp="1"/>
          </p:cNvSpPr>
          <p:nvPr>
            <p:ph type="title"/>
          </p:nvPr>
        </p:nvSpPr>
        <p:spPr/>
        <p:txBody>
          <a:bodyPr/>
          <a:lstStyle/>
          <a:p>
            <a:r>
              <a:rPr lang="pt-BR" dirty="0" err="1"/>
              <a:t>Analisys</a:t>
            </a:r>
            <a:r>
              <a:rPr lang="pt-BR" dirty="0"/>
              <a:t> – </a:t>
            </a:r>
            <a:r>
              <a:rPr lang="pt-BR" dirty="0" err="1"/>
              <a:t>Heatmap</a:t>
            </a:r>
            <a:r>
              <a:rPr lang="pt-BR" dirty="0"/>
              <a:t> </a:t>
            </a:r>
            <a:r>
              <a:rPr lang="pt-BR" dirty="0" err="1"/>
              <a:t>of</a:t>
            </a:r>
            <a:r>
              <a:rPr lang="pt-BR" dirty="0"/>
              <a:t> G&amp;C </a:t>
            </a:r>
            <a:r>
              <a:rPr lang="pt-BR" dirty="0" err="1"/>
              <a:t>Restaurants</a:t>
            </a:r>
            <a:endParaRPr lang="pt-BR" dirty="0"/>
          </a:p>
        </p:txBody>
      </p:sp>
      <p:sp>
        <p:nvSpPr>
          <p:cNvPr id="6" name="CaixaDeTexto 5">
            <a:extLst>
              <a:ext uri="{FF2B5EF4-FFF2-40B4-BE49-F238E27FC236}">
                <a16:creationId xmlns:a16="http://schemas.microsoft.com/office/drawing/2014/main" id="{4BC3EA73-7110-4317-A4F5-5627657E5AF9}"/>
              </a:ext>
            </a:extLst>
          </p:cNvPr>
          <p:cNvSpPr txBox="1"/>
          <p:nvPr/>
        </p:nvSpPr>
        <p:spPr>
          <a:xfrm>
            <a:off x="668945" y="6231622"/>
            <a:ext cx="3969356" cy="261610"/>
          </a:xfrm>
          <a:prstGeom prst="rect">
            <a:avLst/>
          </a:prstGeom>
          <a:noFill/>
        </p:spPr>
        <p:txBody>
          <a:bodyPr wrap="none" rtlCol="0">
            <a:spAutoFit/>
          </a:bodyPr>
          <a:lstStyle/>
          <a:p>
            <a:r>
              <a:rPr lang="pt-BR" sz="1100" dirty="0"/>
              <a:t>*</a:t>
            </a:r>
            <a:r>
              <a:rPr lang="pt-BR" sz="1100" dirty="0" err="1"/>
              <a:t>Statistics</a:t>
            </a:r>
            <a:r>
              <a:rPr lang="pt-BR" sz="1100" dirty="0"/>
              <a:t> </a:t>
            </a:r>
            <a:r>
              <a:rPr lang="pt-BR" sz="1100" dirty="0" err="1"/>
              <a:t>of</a:t>
            </a:r>
            <a:r>
              <a:rPr lang="pt-BR" sz="1100" dirty="0"/>
              <a:t> </a:t>
            </a:r>
            <a:r>
              <a:rPr lang="pt-BR" sz="1100" dirty="0" err="1"/>
              <a:t>Good</a:t>
            </a:r>
            <a:r>
              <a:rPr lang="pt-BR" sz="1100" dirty="0"/>
              <a:t> </a:t>
            </a:r>
            <a:r>
              <a:rPr lang="pt-BR" sz="1100" dirty="0" err="1"/>
              <a:t>and</a:t>
            </a:r>
            <a:r>
              <a:rPr lang="pt-BR" sz="1100" dirty="0"/>
              <a:t> </a:t>
            </a:r>
            <a:r>
              <a:rPr lang="pt-BR" sz="1100" dirty="0" err="1"/>
              <a:t>Cheap</a:t>
            </a:r>
            <a:r>
              <a:rPr lang="pt-BR" sz="1100" dirty="0"/>
              <a:t> </a:t>
            </a:r>
            <a:r>
              <a:rPr lang="pt-BR" sz="1100" dirty="0" err="1"/>
              <a:t>restaurants</a:t>
            </a:r>
            <a:r>
              <a:rPr lang="pt-BR" sz="1100" dirty="0"/>
              <a:t> per </a:t>
            </a:r>
            <a:r>
              <a:rPr lang="pt-BR" sz="1100" dirty="0" err="1"/>
              <a:t>neighborhood</a:t>
            </a:r>
            <a:endParaRPr lang="pt-BR" sz="1100" dirty="0"/>
          </a:p>
        </p:txBody>
      </p:sp>
      <p:pic>
        <p:nvPicPr>
          <p:cNvPr id="4" name="Imagem 3">
            <a:extLst>
              <a:ext uri="{FF2B5EF4-FFF2-40B4-BE49-F238E27FC236}">
                <a16:creationId xmlns:a16="http://schemas.microsoft.com/office/drawing/2014/main" id="{B5743B5E-C61D-4513-93A9-CE6B91D2F99C}"/>
              </a:ext>
            </a:extLst>
          </p:cNvPr>
          <p:cNvPicPr>
            <a:picLocks noChangeAspect="1"/>
          </p:cNvPicPr>
          <p:nvPr/>
        </p:nvPicPr>
        <p:blipFill>
          <a:blip r:embed="rId2"/>
          <a:stretch>
            <a:fillRect/>
          </a:stretch>
        </p:blipFill>
        <p:spPr>
          <a:xfrm>
            <a:off x="677333" y="1242284"/>
            <a:ext cx="8929556" cy="5364000"/>
          </a:xfrm>
          <a:prstGeom prst="rect">
            <a:avLst/>
          </a:prstGeom>
        </p:spPr>
      </p:pic>
    </p:spTree>
    <p:extLst>
      <p:ext uri="{BB962C8B-B14F-4D97-AF65-F5344CB8AC3E}">
        <p14:creationId xmlns:p14="http://schemas.microsoft.com/office/powerpoint/2010/main" val="2189246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9461F0-9E7E-4448-9954-40D587639191}"/>
              </a:ext>
            </a:extLst>
          </p:cNvPr>
          <p:cNvSpPr>
            <a:spLocks noGrp="1"/>
          </p:cNvSpPr>
          <p:nvPr>
            <p:ph type="title"/>
          </p:nvPr>
        </p:nvSpPr>
        <p:spPr/>
        <p:txBody>
          <a:bodyPr/>
          <a:lstStyle/>
          <a:p>
            <a:r>
              <a:rPr lang="pt-BR" dirty="0" err="1"/>
              <a:t>Analisys</a:t>
            </a:r>
            <a:r>
              <a:rPr lang="pt-BR" dirty="0"/>
              <a:t> – Map </a:t>
            </a:r>
            <a:r>
              <a:rPr lang="pt-BR" dirty="0" err="1"/>
              <a:t>of</a:t>
            </a:r>
            <a:r>
              <a:rPr lang="pt-BR" dirty="0"/>
              <a:t> G&amp;C </a:t>
            </a:r>
            <a:r>
              <a:rPr lang="pt-BR" dirty="0" err="1"/>
              <a:t>Restaurants</a:t>
            </a:r>
            <a:endParaRPr lang="pt-BR" dirty="0"/>
          </a:p>
        </p:txBody>
      </p:sp>
      <p:sp>
        <p:nvSpPr>
          <p:cNvPr id="6" name="CaixaDeTexto 5">
            <a:extLst>
              <a:ext uri="{FF2B5EF4-FFF2-40B4-BE49-F238E27FC236}">
                <a16:creationId xmlns:a16="http://schemas.microsoft.com/office/drawing/2014/main" id="{4BC3EA73-7110-4317-A4F5-5627657E5AF9}"/>
              </a:ext>
            </a:extLst>
          </p:cNvPr>
          <p:cNvSpPr txBox="1"/>
          <p:nvPr/>
        </p:nvSpPr>
        <p:spPr>
          <a:xfrm>
            <a:off x="668945" y="6231622"/>
            <a:ext cx="3969356" cy="261610"/>
          </a:xfrm>
          <a:prstGeom prst="rect">
            <a:avLst/>
          </a:prstGeom>
          <a:noFill/>
        </p:spPr>
        <p:txBody>
          <a:bodyPr wrap="none" rtlCol="0">
            <a:spAutoFit/>
          </a:bodyPr>
          <a:lstStyle/>
          <a:p>
            <a:r>
              <a:rPr lang="pt-BR" sz="1100" dirty="0"/>
              <a:t>*</a:t>
            </a:r>
            <a:r>
              <a:rPr lang="pt-BR" sz="1100" dirty="0" err="1"/>
              <a:t>Statistics</a:t>
            </a:r>
            <a:r>
              <a:rPr lang="pt-BR" sz="1100" dirty="0"/>
              <a:t> </a:t>
            </a:r>
            <a:r>
              <a:rPr lang="pt-BR" sz="1100" dirty="0" err="1"/>
              <a:t>of</a:t>
            </a:r>
            <a:r>
              <a:rPr lang="pt-BR" sz="1100" dirty="0"/>
              <a:t> </a:t>
            </a:r>
            <a:r>
              <a:rPr lang="pt-BR" sz="1100" dirty="0" err="1"/>
              <a:t>Good</a:t>
            </a:r>
            <a:r>
              <a:rPr lang="pt-BR" sz="1100" dirty="0"/>
              <a:t> </a:t>
            </a:r>
            <a:r>
              <a:rPr lang="pt-BR" sz="1100" dirty="0" err="1"/>
              <a:t>and</a:t>
            </a:r>
            <a:r>
              <a:rPr lang="pt-BR" sz="1100" dirty="0"/>
              <a:t> </a:t>
            </a:r>
            <a:r>
              <a:rPr lang="pt-BR" sz="1100" dirty="0" err="1"/>
              <a:t>Cheap</a:t>
            </a:r>
            <a:r>
              <a:rPr lang="pt-BR" sz="1100" dirty="0"/>
              <a:t> </a:t>
            </a:r>
            <a:r>
              <a:rPr lang="pt-BR" sz="1100" dirty="0" err="1"/>
              <a:t>restaurants</a:t>
            </a:r>
            <a:r>
              <a:rPr lang="pt-BR" sz="1100" dirty="0"/>
              <a:t> per </a:t>
            </a:r>
            <a:r>
              <a:rPr lang="pt-BR" sz="1100" dirty="0" err="1"/>
              <a:t>neighborhood</a:t>
            </a:r>
            <a:endParaRPr lang="pt-BR" sz="1100" dirty="0"/>
          </a:p>
        </p:txBody>
      </p:sp>
      <p:pic>
        <p:nvPicPr>
          <p:cNvPr id="4" name="Imagem 3">
            <a:extLst>
              <a:ext uri="{FF2B5EF4-FFF2-40B4-BE49-F238E27FC236}">
                <a16:creationId xmlns:a16="http://schemas.microsoft.com/office/drawing/2014/main" id="{9E84972D-C76A-42E1-A0BE-476EB4333E07}"/>
              </a:ext>
            </a:extLst>
          </p:cNvPr>
          <p:cNvPicPr>
            <a:picLocks noChangeAspect="1"/>
          </p:cNvPicPr>
          <p:nvPr/>
        </p:nvPicPr>
        <p:blipFill>
          <a:blip r:embed="rId2"/>
          <a:stretch>
            <a:fillRect/>
          </a:stretch>
        </p:blipFill>
        <p:spPr>
          <a:xfrm>
            <a:off x="677333" y="1200322"/>
            <a:ext cx="8906851" cy="5364000"/>
          </a:xfrm>
          <a:prstGeom prst="rect">
            <a:avLst/>
          </a:prstGeom>
        </p:spPr>
      </p:pic>
      <p:pic>
        <p:nvPicPr>
          <p:cNvPr id="7" name="Imagem 6">
            <a:extLst>
              <a:ext uri="{FF2B5EF4-FFF2-40B4-BE49-F238E27FC236}">
                <a16:creationId xmlns:a16="http://schemas.microsoft.com/office/drawing/2014/main" id="{FD725B2A-7F41-4E2C-B573-A26A395CCDCF}"/>
              </a:ext>
            </a:extLst>
          </p:cNvPr>
          <p:cNvPicPr>
            <a:picLocks noChangeAspect="1"/>
          </p:cNvPicPr>
          <p:nvPr/>
        </p:nvPicPr>
        <p:blipFill>
          <a:blip r:embed="rId3"/>
          <a:stretch>
            <a:fillRect/>
          </a:stretch>
        </p:blipFill>
        <p:spPr>
          <a:xfrm>
            <a:off x="7531529" y="1270000"/>
            <a:ext cx="1839938" cy="1467757"/>
          </a:xfrm>
          <a:prstGeom prst="rect">
            <a:avLst/>
          </a:prstGeom>
        </p:spPr>
      </p:pic>
    </p:spTree>
    <p:extLst>
      <p:ext uri="{BB962C8B-B14F-4D97-AF65-F5344CB8AC3E}">
        <p14:creationId xmlns:p14="http://schemas.microsoft.com/office/powerpoint/2010/main" val="2587554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03AEA2-1B0D-44E1-8E82-A1EDE228B216}"/>
              </a:ext>
            </a:extLst>
          </p:cNvPr>
          <p:cNvSpPr>
            <a:spLocks noGrp="1"/>
          </p:cNvSpPr>
          <p:nvPr>
            <p:ph type="title"/>
          </p:nvPr>
        </p:nvSpPr>
        <p:spPr/>
        <p:txBody>
          <a:bodyPr/>
          <a:lstStyle/>
          <a:p>
            <a:r>
              <a:rPr lang="pt-BR" dirty="0" err="1"/>
              <a:t>Introduction</a:t>
            </a:r>
            <a:endParaRPr lang="pt-BR" dirty="0"/>
          </a:p>
        </p:txBody>
      </p:sp>
      <p:sp>
        <p:nvSpPr>
          <p:cNvPr id="3" name="Espaço Reservado para Conteúdo 2">
            <a:extLst>
              <a:ext uri="{FF2B5EF4-FFF2-40B4-BE49-F238E27FC236}">
                <a16:creationId xmlns:a16="http://schemas.microsoft.com/office/drawing/2014/main" id="{3BBBAC91-9323-4C61-825D-6074E84F4F43}"/>
              </a:ext>
            </a:extLst>
          </p:cNvPr>
          <p:cNvSpPr>
            <a:spLocks noGrp="1"/>
          </p:cNvSpPr>
          <p:nvPr>
            <p:ph idx="1"/>
          </p:nvPr>
        </p:nvSpPr>
        <p:spPr>
          <a:xfrm>
            <a:off x="677333" y="1476462"/>
            <a:ext cx="6830813" cy="5201175"/>
          </a:xfrm>
        </p:spPr>
        <p:txBody>
          <a:bodyPr>
            <a:normAutofit fontScale="92500"/>
          </a:bodyPr>
          <a:lstStyle/>
          <a:p>
            <a:r>
              <a:rPr lang="en-US" dirty="0"/>
              <a:t>Curitiba is one of the most important cities in the southern part of Brazil. As capital of the state of Paraná, the city has more than 1,800,000 habitants and covers an area of 430.9 km². It is the 7th largest Brazilian city and 4th largest in the Southern Cone (the south part of South America). The city has the largest population and the largest economy in Southern Brazil.[5] The urban area of Curitiba is looked after by 26 local governments and has 3,335,588 people living there.</a:t>
            </a:r>
          </a:p>
          <a:p>
            <a:r>
              <a:rPr lang="en-US" dirty="0"/>
              <a:t>Curitiba is a city in south Brazil, capital of Paraná. It has 75 neighborhoods, divided into 9 administrative regions. The city itself has a population of 1.9 million people. It's continuously built-up urban area, is the eighth largest city in Brazil.</a:t>
            </a:r>
          </a:p>
          <a:p>
            <a:r>
              <a:rPr lang="en-US" dirty="0"/>
              <a:t>Curitiba is considered a leading regional city, with a strong market, culture, art, finance and education areas. Its industrial district hosts larges national and international companies, over last decades the district is continuously growing because of the city’s important role in government and commercial business.</a:t>
            </a:r>
          </a:p>
          <a:p>
            <a:endParaRPr lang="pt-BR" dirty="0"/>
          </a:p>
        </p:txBody>
      </p:sp>
      <p:pic>
        <p:nvPicPr>
          <p:cNvPr id="4" name="Espaço Reservado para Conteúdo 12">
            <a:extLst>
              <a:ext uri="{FF2B5EF4-FFF2-40B4-BE49-F238E27FC236}">
                <a16:creationId xmlns:a16="http://schemas.microsoft.com/office/drawing/2014/main" id="{A8BB2742-44CD-41C2-ABBD-004A15CE05CC}"/>
              </a:ext>
            </a:extLst>
          </p:cNvPr>
          <p:cNvPicPr>
            <a:picLocks noChangeAspect="1"/>
          </p:cNvPicPr>
          <p:nvPr/>
        </p:nvPicPr>
        <p:blipFill>
          <a:blip r:embed="rId2"/>
          <a:stretch>
            <a:fillRect/>
          </a:stretch>
        </p:blipFill>
        <p:spPr>
          <a:xfrm>
            <a:off x="7720493" y="843074"/>
            <a:ext cx="3386530" cy="5641616"/>
          </a:xfrm>
          <a:prstGeom prst="rect">
            <a:avLst/>
          </a:prstGeom>
        </p:spPr>
      </p:pic>
    </p:spTree>
    <p:extLst>
      <p:ext uri="{BB962C8B-B14F-4D97-AF65-F5344CB8AC3E}">
        <p14:creationId xmlns:p14="http://schemas.microsoft.com/office/powerpoint/2010/main" val="2474686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9461F0-9E7E-4448-9954-40D587639191}"/>
              </a:ext>
            </a:extLst>
          </p:cNvPr>
          <p:cNvSpPr>
            <a:spLocks noGrp="1"/>
          </p:cNvSpPr>
          <p:nvPr>
            <p:ph type="title"/>
          </p:nvPr>
        </p:nvSpPr>
        <p:spPr/>
        <p:txBody>
          <a:bodyPr/>
          <a:lstStyle/>
          <a:p>
            <a:r>
              <a:rPr lang="pt-BR" dirty="0" err="1"/>
              <a:t>Conclusion</a:t>
            </a:r>
            <a:endParaRPr lang="pt-BR" dirty="0"/>
          </a:p>
        </p:txBody>
      </p:sp>
      <p:sp>
        <p:nvSpPr>
          <p:cNvPr id="4" name="Espaço Reservado para Conteúdo 2">
            <a:extLst>
              <a:ext uri="{FF2B5EF4-FFF2-40B4-BE49-F238E27FC236}">
                <a16:creationId xmlns:a16="http://schemas.microsoft.com/office/drawing/2014/main" id="{0E17F6F3-83C3-4154-BFED-AB2542873F67}"/>
              </a:ext>
            </a:extLst>
          </p:cNvPr>
          <p:cNvSpPr>
            <a:spLocks noGrp="1"/>
          </p:cNvSpPr>
          <p:nvPr>
            <p:ph idx="1"/>
          </p:nvPr>
        </p:nvSpPr>
        <p:spPr>
          <a:xfrm>
            <a:off x="677334" y="2160589"/>
            <a:ext cx="8596668" cy="3880773"/>
          </a:xfrm>
        </p:spPr>
        <p:txBody>
          <a:bodyPr>
            <a:normAutofit/>
          </a:bodyPr>
          <a:lstStyle/>
          <a:p>
            <a:r>
              <a:rPr lang="en-US" dirty="0"/>
              <a:t>Purpose of this project was to create a Curitiba guide of where to Eat for Cheap. During the analysis, several important statistical features of the boroughs and the restaurants were explored and visualized. Furthermore, clustering helped to identify and highlight the group of restaurants we are looking for, and with the Heatmap and some statistics we have identified the region between the three neighborhoods of Centro, </a:t>
            </a:r>
            <a:r>
              <a:rPr lang="en-US" dirty="0" err="1"/>
              <a:t>Batel</a:t>
            </a:r>
            <a:r>
              <a:rPr lang="en-US" dirty="0"/>
              <a:t> and São Francisco as being of greatest interest for our goal. To refine our proposal, we have identified the possibility to rank the restaurants from this cluster based on their rating, to finally create the interactive map, our final objective.</a:t>
            </a:r>
            <a:endParaRPr lang="pt-BR" dirty="0"/>
          </a:p>
        </p:txBody>
      </p:sp>
    </p:spTree>
    <p:extLst>
      <p:ext uri="{BB962C8B-B14F-4D97-AF65-F5344CB8AC3E}">
        <p14:creationId xmlns:p14="http://schemas.microsoft.com/office/powerpoint/2010/main" val="1849755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6D11B7-6AA5-4EBC-A92C-94D1FCE27AF9}"/>
              </a:ext>
            </a:extLst>
          </p:cNvPr>
          <p:cNvSpPr>
            <a:spLocks noGrp="1"/>
          </p:cNvSpPr>
          <p:nvPr>
            <p:ph type="title"/>
          </p:nvPr>
        </p:nvSpPr>
        <p:spPr/>
        <p:txBody>
          <a:bodyPr/>
          <a:lstStyle/>
          <a:p>
            <a:r>
              <a:rPr lang="pt-BR" dirty="0" err="1"/>
              <a:t>Objectives</a:t>
            </a:r>
            <a:endParaRPr lang="pt-BR" dirty="0"/>
          </a:p>
        </p:txBody>
      </p:sp>
      <p:sp>
        <p:nvSpPr>
          <p:cNvPr id="3" name="Espaço Reservado para Conteúdo 2">
            <a:extLst>
              <a:ext uri="{FF2B5EF4-FFF2-40B4-BE49-F238E27FC236}">
                <a16:creationId xmlns:a16="http://schemas.microsoft.com/office/drawing/2014/main" id="{43184DA9-1AC1-4503-A6C4-F8432CA1EB6E}"/>
              </a:ext>
            </a:extLst>
          </p:cNvPr>
          <p:cNvSpPr>
            <a:spLocks noGrp="1"/>
          </p:cNvSpPr>
          <p:nvPr>
            <p:ph idx="1"/>
          </p:nvPr>
        </p:nvSpPr>
        <p:spPr/>
        <p:txBody>
          <a:bodyPr>
            <a:normAutofit lnSpcReduction="10000"/>
          </a:bodyPr>
          <a:lstStyle/>
          <a:p>
            <a:r>
              <a:rPr lang="en-US" dirty="0"/>
              <a:t>In this project I would like to help tourists or even residents with an analysis of the rated restaurants distribution and finally with a quick guide of the best places and region to eat for cheap in Curitiba.</a:t>
            </a:r>
          </a:p>
          <a:p>
            <a:r>
              <a:rPr lang="en-US" dirty="0"/>
              <a:t>Some questions we are looking to answer:</a:t>
            </a:r>
          </a:p>
          <a:p>
            <a:pPr lvl="1"/>
            <a:r>
              <a:rPr lang="en-US" dirty="0"/>
              <a:t>Which areas/neighborhoods have more restaurants in Curitiba?</a:t>
            </a:r>
          </a:p>
          <a:p>
            <a:pPr lvl="1"/>
            <a:r>
              <a:rPr lang="en-US" dirty="0"/>
              <a:t>What are the best-rated restaurants to eat for cheap in Curitiba?</a:t>
            </a:r>
          </a:p>
          <a:p>
            <a:pPr lvl="1"/>
            <a:r>
              <a:rPr lang="en-US" dirty="0"/>
              <a:t>Is it possible to define the best location to eat for cheap in Curitiba?</a:t>
            </a:r>
          </a:p>
          <a:p>
            <a:r>
              <a:rPr lang="en-US" dirty="0"/>
              <a:t>Target audience:</a:t>
            </a:r>
          </a:p>
          <a:p>
            <a:pPr marL="0" indent="0">
              <a:buNone/>
            </a:pPr>
            <a:r>
              <a:rPr lang="en-US" dirty="0"/>
              <a:t>People interested on eating well for less, tourists or residents who looks for a guide of great food for cheap. Business Analyst, who wish to analyze the neighborhoods of Curitiba using python, Jupiter notebook and some machine learning techniques.</a:t>
            </a:r>
          </a:p>
          <a:p>
            <a:endParaRPr lang="pt-BR" dirty="0"/>
          </a:p>
        </p:txBody>
      </p:sp>
    </p:spTree>
    <p:extLst>
      <p:ext uri="{BB962C8B-B14F-4D97-AF65-F5344CB8AC3E}">
        <p14:creationId xmlns:p14="http://schemas.microsoft.com/office/powerpoint/2010/main" val="1295193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A5542A-C46A-4715-B3FD-2CE2CA9F05B6}"/>
              </a:ext>
            </a:extLst>
          </p:cNvPr>
          <p:cNvSpPr>
            <a:spLocks noGrp="1"/>
          </p:cNvSpPr>
          <p:nvPr>
            <p:ph type="title"/>
          </p:nvPr>
        </p:nvSpPr>
        <p:spPr/>
        <p:txBody>
          <a:bodyPr/>
          <a:lstStyle/>
          <a:p>
            <a:r>
              <a:rPr lang="pt-BR" dirty="0"/>
              <a:t>Data </a:t>
            </a:r>
            <a:r>
              <a:rPr lang="pt-BR" dirty="0" err="1"/>
              <a:t>Description</a:t>
            </a:r>
            <a:endParaRPr lang="pt-BR" dirty="0"/>
          </a:p>
        </p:txBody>
      </p:sp>
      <p:sp>
        <p:nvSpPr>
          <p:cNvPr id="3" name="Espaço Reservado para Conteúdo 2">
            <a:extLst>
              <a:ext uri="{FF2B5EF4-FFF2-40B4-BE49-F238E27FC236}">
                <a16:creationId xmlns:a16="http://schemas.microsoft.com/office/drawing/2014/main" id="{ECC742BC-2D59-40DE-96E1-DA2A0C915676}"/>
              </a:ext>
            </a:extLst>
          </p:cNvPr>
          <p:cNvSpPr>
            <a:spLocks noGrp="1"/>
          </p:cNvSpPr>
          <p:nvPr>
            <p:ph idx="1"/>
          </p:nvPr>
        </p:nvSpPr>
        <p:spPr/>
        <p:txBody>
          <a:bodyPr>
            <a:normAutofit/>
          </a:bodyPr>
          <a:lstStyle/>
          <a:p>
            <a:r>
              <a:rPr lang="en-US" dirty="0"/>
              <a:t>Data Requirements and Collection</a:t>
            </a:r>
          </a:p>
          <a:p>
            <a:pPr lvl="1"/>
            <a:r>
              <a:rPr lang="en-US" dirty="0"/>
              <a:t>1st Data: https://pt.wikipedia.org/wiki/Lista_de_bairros_de_Curitiba </a:t>
            </a:r>
          </a:p>
          <a:p>
            <a:pPr marL="457200" lvl="1" indent="0">
              <a:buNone/>
            </a:pPr>
            <a:r>
              <a:rPr lang="en-US" dirty="0"/>
              <a:t>	The list of Curitiba neighborhoods, with area, population and average net income;</a:t>
            </a:r>
          </a:p>
          <a:p>
            <a:pPr lvl="1"/>
            <a:r>
              <a:rPr lang="en-US" dirty="0"/>
              <a:t>2nd Data: https://nominatim.openstreetmap.org/</a:t>
            </a:r>
          </a:p>
          <a:p>
            <a:pPr marL="457200" lvl="1" indent="0">
              <a:buNone/>
            </a:pPr>
            <a:r>
              <a:rPr lang="en-US" dirty="0"/>
              <a:t>	Coordinates from each neighborhood;</a:t>
            </a:r>
          </a:p>
          <a:p>
            <a:pPr lvl="1"/>
            <a:r>
              <a:rPr lang="en-US" dirty="0"/>
              <a:t>3rd Data: https://developer.foursquare.com/ </a:t>
            </a:r>
          </a:p>
          <a:p>
            <a:pPr marL="457200" lvl="1" indent="0">
              <a:buNone/>
            </a:pPr>
            <a:r>
              <a:rPr lang="en-US" dirty="0"/>
              <a:t>	Restaurants lists database, containing Category, ID and coordinates;</a:t>
            </a:r>
          </a:p>
          <a:p>
            <a:pPr lvl="1"/>
            <a:r>
              <a:rPr lang="en-US" dirty="0"/>
              <a:t>4rd Data: https://developer.foursquare.com/ </a:t>
            </a:r>
          </a:p>
          <a:p>
            <a:pPr marL="457200" lvl="1" indent="0">
              <a:buNone/>
            </a:pPr>
            <a:r>
              <a:rPr lang="en-US" dirty="0"/>
              <a:t>	Restaurants ratings, likes, tips and price;</a:t>
            </a:r>
          </a:p>
          <a:p>
            <a:endParaRPr lang="pt-BR" dirty="0"/>
          </a:p>
        </p:txBody>
      </p:sp>
    </p:spTree>
    <p:extLst>
      <p:ext uri="{BB962C8B-B14F-4D97-AF65-F5344CB8AC3E}">
        <p14:creationId xmlns:p14="http://schemas.microsoft.com/office/powerpoint/2010/main" val="3999781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A5542A-C46A-4715-B3FD-2CE2CA9F05B6}"/>
              </a:ext>
            </a:extLst>
          </p:cNvPr>
          <p:cNvSpPr>
            <a:spLocks noGrp="1"/>
          </p:cNvSpPr>
          <p:nvPr>
            <p:ph type="title"/>
          </p:nvPr>
        </p:nvSpPr>
        <p:spPr/>
        <p:txBody>
          <a:bodyPr/>
          <a:lstStyle/>
          <a:p>
            <a:r>
              <a:rPr lang="pt-BR" dirty="0"/>
              <a:t>1st Data</a:t>
            </a:r>
          </a:p>
        </p:txBody>
      </p:sp>
      <p:sp>
        <p:nvSpPr>
          <p:cNvPr id="3" name="Espaço Reservado para Conteúdo 2">
            <a:extLst>
              <a:ext uri="{FF2B5EF4-FFF2-40B4-BE49-F238E27FC236}">
                <a16:creationId xmlns:a16="http://schemas.microsoft.com/office/drawing/2014/main" id="{ECC742BC-2D59-40DE-96E1-DA2A0C915676}"/>
              </a:ext>
            </a:extLst>
          </p:cNvPr>
          <p:cNvSpPr>
            <a:spLocks noGrp="1"/>
          </p:cNvSpPr>
          <p:nvPr>
            <p:ph idx="1"/>
          </p:nvPr>
        </p:nvSpPr>
        <p:spPr>
          <a:xfrm>
            <a:off x="677334" y="1363634"/>
            <a:ext cx="8596668" cy="3880773"/>
          </a:xfrm>
        </p:spPr>
        <p:txBody>
          <a:bodyPr>
            <a:normAutofit/>
          </a:bodyPr>
          <a:lstStyle/>
          <a:p>
            <a:r>
              <a:rPr lang="en-US" dirty="0"/>
              <a:t>1st Data: https://pt.wikipedia.org/wiki/Lista_de_bairros_de_Curitiba </a:t>
            </a:r>
          </a:p>
          <a:p>
            <a:pPr marL="457200" lvl="1" indent="0">
              <a:buNone/>
            </a:pPr>
            <a:r>
              <a:rPr lang="en-US" dirty="0"/>
              <a:t>	The list of Curitiba neighborhoods, with area, population and average net income;</a:t>
            </a:r>
          </a:p>
          <a:p>
            <a:pPr marL="457200" lvl="1" indent="0">
              <a:buNone/>
            </a:pPr>
            <a:endParaRPr lang="en-US" dirty="0"/>
          </a:p>
          <a:p>
            <a:pPr marL="0" indent="0">
              <a:buNone/>
            </a:pPr>
            <a:endParaRPr lang="pt-BR" dirty="0"/>
          </a:p>
        </p:txBody>
      </p:sp>
      <p:pic>
        <p:nvPicPr>
          <p:cNvPr id="5" name="Imagem 4">
            <a:extLst>
              <a:ext uri="{FF2B5EF4-FFF2-40B4-BE49-F238E27FC236}">
                <a16:creationId xmlns:a16="http://schemas.microsoft.com/office/drawing/2014/main" id="{B6A98BAE-9663-4452-9DC6-52957D2083A6}"/>
              </a:ext>
            </a:extLst>
          </p:cNvPr>
          <p:cNvPicPr>
            <a:picLocks noChangeAspect="1"/>
          </p:cNvPicPr>
          <p:nvPr/>
        </p:nvPicPr>
        <p:blipFill>
          <a:blip r:embed="rId2"/>
          <a:stretch>
            <a:fillRect/>
          </a:stretch>
        </p:blipFill>
        <p:spPr>
          <a:xfrm>
            <a:off x="786172" y="2388461"/>
            <a:ext cx="7745432" cy="3939174"/>
          </a:xfrm>
          <a:prstGeom prst="rect">
            <a:avLst/>
          </a:prstGeom>
        </p:spPr>
      </p:pic>
      <p:sp>
        <p:nvSpPr>
          <p:cNvPr id="6" name="CaixaDeTexto 5">
            <a:extLst>
              <a:ext uri="{FF2B5EF4-FFF2-40B4-BE49-F238E27FC236}">
                <a16:creationId xmlns:a16="http://schemas.microsoft.com/office/drawing/2014/main" id="{3F5FF65E-CCCB-4223-B1F9-4840D96682AC}"/>
              </a:ext>
            </a:extLst>
          </p:cNvPr>
          <p:cNvSpPr txBox="1"/>
          <p:nvPr/>
        </p:nvSpPr>
        <p:spPr>
          <a:xfrm>
            <a:off x="786172" y="6327635"/>
            <a:ext cx="2222083" cy="261610"/>
          </a:xfrm>
          <a:prstGeom prst="rect">
            <a:avLst/>
          </a:prstGeom>
          <a:noFill/>
        </p:spPr>
        <p:txBody>
          <a:bodyPr wrap="none" rtlCol="0">
            <a:spAutoFit/>
          </a:bodyPr>
          <a:lstStyle/>
          <a:p>
            <a:r>
              <a:rPr lang="pt-BR" sz="1100" dirty="0"/>
              <a:t>*</a:t>
            </a:r>
            <a:r>
              <a:rPr lang="pt-BR" sz="1100" dirty="0" err="1"/>
              <a:t>First</a:t>
            </a:r>
            <a:r>
              <a:rPr lang="pt-BR" sz="1100" dirty="0"/>
              <a:t> 10 </a:t>
            </a:r>
            <a:r>
              <a:rPr lang="pt-BR" sz="1100" dirty="0" err="1"/>
              <a:t>items</a:t>
            </a:r>
            <a:r>
              <a:rPr lang="pt-BR" sz="1100" dirty="0"/>
              <a:t> </a:t>
            </a:r>
            <a:r>
              <a:rPr lang="pt-BR" sz="1100" dirty="0" err="1"/>
              <a:t>of</a:t>
            </a:r>
            <a:r>
              <a:rPr lang="pt-BR" sz="1100" dirty="0"/>
              <a:t> </a:t>
            </a:r>
            <a:r>
              <a:rPr lang="pt-BR" sz="1100" dirty="0" err="1"/>
              <a:t>our</a:t>
            </a:r>
            <a:r>
              <a:rPr lang="pt-BR" sz="1100" dirty="0"/>
              <a:t> </a:t>
            </a:r>
            <a:r>
              <a:rPr lang="pt-BR" sz="1100" dirty="0" err="1"/>
              <a:t>dataframe</a:t>
            </a:r>
            <a:endParaRPr lang="pt-BR" sz="1100" dirty="0"/>
          </a:p>
        </p:txBody>
      </p:sp>
    </p:spTree>
    <p:extLst>
      <p:ext uri="{BB962C8B-B14F-4D97-AF65-F5344CB8AC3E}">
        <p14:creationId xmlns:p14="http://schemas.microsoft.com/office/powerpoint/2010/main" val="704152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A5542A-C46A-4715-B3FD-2CE2CA9F05B6}"/>
              </a:ext>
            </a:extLst>
          </p:cNvPr>
          <p:cNvSpPr>
            <a:spLocks noGrp="1"/>
          </p:cNvSpPr>
          <p:nvPr>
            <p:ph type="title"/>
          </p:nvPr>
        </p:nvSpPr>
        <p:spPr/>
        <p:txBody>
          <a:bodyPr/>
          <a:lstStyle/>
          <a:p>
            <a:r>
              <a:rPr lang="pt-BR" dirty="0"/>
              <a:t>2nd Data</a:t>
            </a:r>
          </a:p>
        </p:txBody>
      </p:sp>
      <p:sp>
        <p:nvSpPr>
          <p:cNvPr id="3" name="Espaço Reservado para Conteúdo 2">
            <a:extLst>
              <a:ext uri="{FF2B5EF4-FFF2-40B4-BE49-F238E27FC236}">
                <a16:creationId xmlns:a16="http://schemas.microsoft.com/office/drawing/2014/main" id="{ECC742BC-2D59-40DE-96E1-DA2A0C915676}"/>
              </a:ext>
            </a:extLst>
          </p:cNvPr>
          <p:cNvSpPr>
            <a:spLocks noGrp="1"/>
          </p:cNvSpPr>
          <p:nvPr>
            <p:ph idx="1"/>
          </p:nvPr>
        </p:nvSpPr>
        <p:spPr>
          <a:xfrm>
            <a:off x="677334" y="1363634"/>
            <a:ext cx="8596668" cy="3880773"/>
          </a:xfrm>
        </p:spPr>
        <p:txBody>
          <a:bodyPr>
            <a:normAutofit/>
          </a:bodyPr>
          <a:lstStyle/>
          <a:p>
            <a:r>
              <a:rPr lang="en-US" dirty="0"/>
              <a:t>2nd Data: https://nominatim.openstreetmap.org/</a:t>
            </a:r>
          </a:p>
          <a:p>
            <a:pPr marL="0" indent="0">
              <a:buNone/>
            </a:pPr>
            <a:r>
              <a:rPr lang="en-US" dirty="0"/>
              <a:t>		Coordinates from each neighborhood;</a:t>
            </a:r>
          </a:p>
          <a:p>
            <a:pPr marL="457200" lvl="1" indent="0">
              <a:buNone/>
            </a:pPr>
            <a:endParaRPr lang="en-US" dirty="0"/>
          </a:p>
          <a:p>
            <a:pPr marL="0" indent="0">
              <a:buNone/>
            </a:pPr>
            <a:endParaRPr lang="pt-BR" dirty="0"/>
          </a:p>
        </p:txBody>
      </p:sp>
      <p:sp>
        <p:nvSpPr>
          <p:cNvPr id="6" name="CaixaDeTexto 5">
            <a:extLst>
              <a:ext uri="{FF2B5EF4-FFF2-40B4-BE49-F238E27FC236}">
                <a16:creationId xmlns:a16="http://schemas.microsoft.com/office/drawing/2014/main" id="{3F5FF65E-CCCB-4223-B1F9-4840D96682AC}"/>
              </a:ext>
            </a:extLst>
          </p:cNvPr>
          <p:cNvSpPr txBox="1"/>
          <p:nvPr/>
        </p:nvSpPr>
        <p:spPr>
          <a:xfrm>
            <a:off x="677334" y="6248400"/>
            <a:ext cx="2222083" cy="261610"/>
          </a:xfrm>
          <a:prstGeom prst="rect">
            <a:avLst/>
          </a:prstGeom>
          <a:noFill/>
        </p:spPr>
        <p:txBody>
          <a:bodyPr wrap="none" rtlCol="0">
            <a:spAutoFit/>
          </a:bodyPr>
          <a:lstStyle/>
          <a:p>
            <a:r>
              <a:rPr lang="pt-BR" sz="1100" dirty="0"/>
              <a:t>*</a:t>
            </a:r>
            <a:r>
              <a:rPr lang="pt-BR" sz="1100" dirty="0" err="1"/>
              <a:t>First</a:t>
            </a:r>
            <a:r>
              <a:rPr lang="pt-BR" sz="1100" dirty="0"/>
              <a:t> 10 </a:t>
            </a:r>
            <a:r>
              <a:rPr lang="pt-BR" sz="1100" dirty="0" err="1"/>
              <a:t>items</a:t>
            </a:r>
            <a:r>
              <a:rPr lang="pt-BR" sz="1100" dirty="0"/>
              <a:t> </a:t>
            </a:r>
            <a:r>
              <a:rPr lang="pt-BR" sz="1100" dirty="0" err="1"/>
              <a:t>of</a:t>
            </a:r>
            <a:r>
              <a:rPr lang="pt-BR" sz="1100" dirty="0"/>
              <a:t> </a:t>
            </a:r>
            <a:r>
              <a:rPr lang="pt-BR" sz="1100" dirty="0" err="1"/>
              <a:t>our</a:t>
            </a:r>
            <a:r>
              <a:rPr lang="pt-BR" sz="1100" dirty="0"/>
              <a:t> </a:t>
            </a:r>
            <a:r>
              <a:rPr lang="pt-BR" sz="1100" dirty="0" err="1"/>
              <a:t>dataframe</a:t>
            </a:r>
            <a:endParaRPr lang="pt-BR" sz="1100" dirty="0"/>
          </a:p>
        </p:txBody>
      </p:sp>
      <p:pic>
        <p:nvPicPr>
          <p:cNvPr id="7" name="Imagem 6">
            <a:extLst>
              <a:ext uri="{FF2B5EF4-FFF2-40B4-BE49-F238E27FC236}">
                <a16:creationId xmlns:a16="http://schemas.microsoft.com/office/drawing/2014/main" id="{D43DD0D1-BDB4-4579-A613-BC81F060CFFC}"/>
              </a:ext>
            </a:extLst>
          </p:cNvPr>
          <p:cNvPicPr>
            <a:picLocks noChangeAspect="1"/>
          </p:cNvPicPr>
          <p:nvPr/>
        </p:nvPicPr>
        <p:blipFill>
          <a:blip r:embed="rId2"/>
          <a:stretch>
            <a:fillRect/>
          </a:stretch>
        </p:blipFill>
        <p:spPr>
          <a:xfrm>
            <a:off x="677334" y="2218613"/>
            <a:ext cx="4004201" cy="4029787"/>
          </a:xfrm>
          <a:prstGeom prst="rect">
            <a:avLst/>
          </a:prstGeom>
        </p:spPr>
      </p:pic>
      <p:pic>
        <p:nvPicPr>
          <p:cNvPr id="5" name="Imagem 4">
            <a:extLst>
              <a:ext uri="{FF2B5EF4-FFF2-40B4-BE49-F238E27FC236}">
                <a16:creationId xmlns:a16="http://schemas.microsoft.com/office/drawing/2014/main" id="{50B2086B-6C85-4057-8A6C-1F9AA4FBC85C}"/>
              </a:ext>
            </a:extLst>
          </p:cNvPr>
          <p:cNvPicPr>
            <a:picLocks noChangeAspect="1"/>
          </p:cNvPicPr>
          <p:nvPr/>
        </p:nvPicPr>
        <p:blipFill>
          <a:blip r:embed="rId3"/>
          <a:stretch>
            <a:fillRect/>
          </a:stretch>
        </p:blipFill>
        <p:spPr>
          <a:xfrm>
            <a:off x="4874295" y="2278682"/>
            <a:ext cx="4932435" cy="3969718"/>
          </a:xfrm>
          <a:prstGeom prst="rect">
            <a:avLst/>
          </a:prstGeom>
        </p:spPr>
      </p:pic>
      <p:sp>
        <p:nvSpPr>
          <p:cNvPr id="8" name="CaixaDeTexto 7">
            <a:extLst>
              <a:ext uri="{FF2B5EF4-FFF2-40B4-BE49-F238E27FC236}">
                <a16:creationId xmlns:a16="http://schemas.microsoft.com/office/drawing/2014/main" id="{7FD74150-41A1-45D0-B7F8-8018DA68E359}"/>
              </a:ext>
            </a:extLst>
          </p:cNvPr>
          <p:cNvSpPr txBox="1"/>
          <p:nvPr/>
        </p:nvSpPr>
        <p:spPr>
          <a:xfrm>
            <a:off x="4874295" y="6296699"/>
            <a:ext cx="2066591" cy="261610"/>
          </a:xfrm>
          <a:prstGeom prst="rect">
            <a:avLst/>
          </a:prstGeom>
          <a:noFill/>
        </p:spPr>
        <p:txBody>
          <a:bodyPr wrap="none" rtlCol="0">
            <a:spAutoFit/>
          </a:bodyPr>
          <a:lstStyle/>
          <a:p>
            <a:r>
              <a:rPr lang="pt-BR" sz="1100" dirty="0" err="1"/>
              <a:t>Neighborhood</a:t>
            </a:r>
            <a:r>
              <a:rPr lang="pt-BR" sz="1100" dirty="0"/>
              <a:t> </a:t>
            </a:r>
            <a:r>
              <a:rPr lang="pt-BR" sz="1100" dirty="0" err="1"/>
              <a:t>dataframe</a:t>
            </a:r>
            <a:r>
              <a:rPr lang="pt-BR" sz="1100" dirty="0"/>
              <a:t> </a:t>
            </a:r>
            <a:r>
              <a:rPr lang="pt-BR" sz="1100" dirty="0" err="1"/>
              <a:t>map</a:t>
            </a:r>
            <a:endParaRPr lang="pt-BR" sz="1100" dirty="0"/>
          </a:p>
        </p:txBody>
      </p:sp>
    </p:spTree>
    <p:extLst>
      <p:ext uri="{BB962C8B-B14F-4D97-AF65-F5344CB8AC3E}">
        <p14:creationId xmlns:p14="http://schemas.microsoft.com/office/powerpoint/2010/main" val="599955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A5542A-C46A-4715-B3FD-2CE2CA9F05B6}"/>
              </a:ext>
            </a:extLst>
          </p:cNvPr>
          <p:cNvSpPr>
            <a:spLocks noGrp="1"/>
          </p:cNvSpPr>
          <p:nvPr>
            <p:ph type="title"/>
          </p:nvPr>
        </p:nvSpPr>
        <p:spPr/>
        <p:txBody>
          <a:bodyPr/>
          <a:lstStyle/>
          <a:p>
            <a:r>
              <a:rPr lang="pt-BR" dirty="0"/>
              <a:t>3rd Data</a:t>
            </a:r>
          </a:p>
        </p:txBody>
      </p:sp>
      <p:sp>
        <p:nvSpPr>
          <p:cNvPr id="3" name="Espaço Reservado para Conteúdo 2">
            <a:extLst>
              <a:ext uri="{FF2B5EF4-FFF2-40B4-BE49-F238E27FC236}">
                <a16:creationId xmlns:a16="http://schemas.microsoft.com/office/drawing/2014/main" id="{ECC742BC-2D59-40DE-96E1-DA2A0C915676}"/>
              </a:ext>
            </a:extLst>
          </p:cNvPr>
          <p:cNvSpPr>
            <a:spLocks noGrp="1"/>
          </p:cNvSpPr>
          <p:nvPr>
            <p:ph idx="1"/>
          </p:nvPr>
        </p:nvSpPr>
        <p:spPr>
          <a:xfrm>
            <a:off x="677334" y="1363634"/>
            <a:ext cx="8596668" cy="3880773"/>
          </a:xfrm>
        </p:spPr>
        <p:txBody>
          <a:bodyPr>
            <a:normAutofit/>
          </a:bodyPr>
          <a:lstStyle/>
          <a:p>
            <a:r>
              <a:rPr lang="en-US" dirty="0"/>
              <a:t>3rd Data: https://developer.foursquare.com/</a:t>
            </a:r>
          </a:p>
          <a:p>
            <a:pPr marL="0" indent="0">
              <a:buNone/>
            </a:pPr>
            <a:r>
              <a:rPr lang="en-US" dirty="0"/>
              <a:t>		Restaurants lists database, containing Category, ID and coordinates</a:t>
            </a:r>
          </a:p>
          <a:p>
            <a:pPr marL="0" indent="0">
              <a:buNone/>
            </a:pPr>
            <a:endParaRPr lang="pt-BR" dirty="0"/>
          </a:p>
        </p:txBody>
      </p:sp>
      <p:sp>
        <p:nvSpPr>
          <p:cNvPr id="6" name="CaixaDeTexto 5">
            <a:extLst>
              <a:ext uri="{FF2B5EF4-FFF2-40B4-BE49-F238E27FC236}">
                <a16:creationId xmlns:a16="http://schemas.microsoft.com/office/drawing/2014/main" id="{3F5FF65E-CCCB-4223-B1F9-4840D96682AC}"/>
              </a:ext>
            </a:extLst>
          </p:cNvPr>
          <p:cNvSpPr txBox="1"/>
          <p:nvPr/>
        </p:nvSpPr>
        <p:spPr>
          <a:xfrm>
            <a:off x="677334" y="6248400"/>
            <a:ext cx="2148345" cy="261610"/>
          </a:xfrm>
          <a:prstGeom prst="rect">
            <a:avLst/>
          </a:prstGeom>
          <a:noFill/>
        </p:spPr>
        <p:txBody>
          <a:bodyPr wrap="none" rtlCol="0">
            <a:spAutoFit/>
          </a:bodyPr>
          <a:lstStyle/>
          <a:p>
            <a:r>
              <a:rPr lang="pt-BR" sz="1100" dirty="0"/>
              <a:t>*</a:t>
            </a:r>
            <a:r>
              <a:rPr lang="pt-BR" sz="1100" dirty="0" err="1"/>
              <a:t>First</a:t>
            </a:r>
            <a:r>
              <a:rPr lang="pt-BR" sz="1100" dirty="0"/>
              <a:t> 8 </a:t>
            </a:r>
            <a:r>
              <a:rPr lang="pt-BR" sz="1100" dirty="0" err="1"/>
              <a:t>items</a:t>
            </a:r>
            <a:r>
              <a:rPr lang="pt-BR" sz="1100" dirty="0"/>
              <a:t> </a:t>
            </a:r>
            <a:r>
              <a:rPr lang="pt-BR" sz="1100" dirty="0" err="1"/>
              <a:t>of</a:t>
            </a:r>
            <a:r>
              <a:rPr lang="pt-BR" sz="1100" dirty="0"/>
              <a:t> </a:t>
            </a:r>
            <a:r>
              <a:rPr lang="pt-BR" sz="1100" dirty="0" err="1"/>
              <a:t>our</a:t>
            </a:r>
            <a:r>
              <a:rPr lang="pt-BR" sz="1100" dirty="0"/>
              <a:t> </a:t>
            </a:r>
            <a:r>
              <a:rPr lang="pt-BR" sz="1100" dirty="0" err="1"/>
              <a:t>dataframe</a:t>
            </a:r>
            <a:endParaRPr lang="pt-BR" sz="1100" dirty="0"/>
          </a:p>
        </p:txBody>
      </p:sp>
      <p:pic>
        <p:nvPicPr>
          <p:cNvPr id="11" name="Imagem 10">
            <a:extLst>
              <a:ext uri="{FF2B5EF4-FFF2-40B4-BE49-F238E27FC236}">
                <a16:creationId xmlns:a16="http://schemas.microsoft.com/office/drawing/2014/main" id="{EDDF4EAA-6DCA-46D5-9199-47B0C1A7C25B}"/>
              </a:ext>
            </a:extLst>
          </p:cNvPr>
          <p:cNvPicPr>
            <a:picLocks noChangeAspect="1"/>
          </p:cNvPicPr>
          <p:nvPr/>
        </p:nvPicPr>
        <p:blipFill>
          <a:blip r:embed="rId2"/>
          <a:stretch>
            <a:fillRect/>
          </a:stretch>
        </p:blipFill>
        <p:spPr>
          <a:xfrm>
            <a:off x="677333" y="2160151"/>
            <a:ext cx="10436781" cy="4014146"/>
          </a:xfrm>
          <a:prstGeom prst="rect">
            <a:avLst/>
          </a:prstGeom>
        </p:spPr>
      </p:pic>
    </p:spTree>
    <p:extLst>
      <p:ext uri="{BB962C8B-B14F-4D97-AF65-F5344CB8AC3E}">
        <p14:creationId xmlns:p14="http://schemas.microsoft.com/office/powerpoint/2010/main" val="1380566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A5542A-C46A-4715-B3FD-2CE2CA9F05B6}"/>
              </a:ext>
            </a:extLst>
          </p:cNvPr>
          <p:cNvSpPr>
            <a:spLocks noGrp="1"/>
          </p:cNvSpPr>
          <p:nvPr>
            <p:ph type="title"/>
          </p:nvPr>
        </p:nvSpPr>
        <p:spPr/>
        <p:txBody>
          <a:bodyPr/>
          <a:lstStyle/>
          <a:p>
            <a:r>
              <a:rPr lang="pt-BR" dirty="0"/>
              <a:t>4rd Data</a:t>
            </a:r>
          </a:p>
        </p:txBody>
      </p:sp>
      <p:sp>
        <p:nvSpPr>
          <p:cNvPr id="3" name="Espaço Reservado para Conteúdo 2">
            <a:extLst>
              <a:ext uri="{FF2B5EF4-FFF2-40B4-BE49-F238E27FC236}">
                <a16:creationId xmlns:a16="http://schemas.microsoft.com/office/drawing/2014/main" id="{ECC742BC-2D59-40DE-96E1-DA2A0C915676}"/>
              </a:ext>
            </a:extLst>
          </p:cNvPr>
          <p:cNvSpPr>
            <a:spLocks noGrp="1"/>
          </p:cNvSpPr>
          <p:nvPr>
            <p:ph idx="1"/>
          </p:nvPr>
        </p:nvSpPr>
        <p:spPr>
          <a:xfrm>
            <a:off x="677334" y="1363634"/>
            <a:ext cx="8596668" cy="3880773"/>
          </a:xfrm>
        </p:spPr>
        <p:txBody>
          <a:bodyPr>
            <a:normAutofit/>
          </a:bodyPr>
          <a:lstStyle/>
          <a:p>
            <a:r>
              <a:rPr lang="en-US" dirty="0"/>
              <a:t>4rd Data: https://developer.foursquare.com/</a:t>
            </a:r>
          </a:p>
          <a:p>
            <a:pPr marL="0" indent="0">
              <a:buNone/>
            </a:pPr>
            <a:r>
              <a:rPr lang="en-US" dirty="0"/>
              <a:t>		Restaurants ratings, likes, tips and price;</a:t>
            </a:r>
            <a:endParaRPr lang="pt-BR" dirty="0"/>
          </a:p>
        </p:txBody>
      </p:sp>
      <p:sp>
        <p:nvSpPr>
          <p:cNvPr id="6" name="CaixaDeTexto 5">
            <a:extLst>
              <a:ext uri="{FF2B5EF4-FFF2-40B4-BE49-F238E27FC236}">
                <a16:creationId xmlns:a16="http://schemas.microsoft.com/office/drawing/2014/main" id="{3F5FF65E-CCCB-4223-B1F9-4840D96682AC}"/>
              </a:ext>
            </a:extLst>
          </p:cNvPr>
          <p:cNvSpPr txBox="1"/>
          <p:nvPr/>
        </p:nvSpPr>
        <p:spPr>
          <a:xfrm>
            <a:off x="677334" y="6248400"/>
            <a:ext cx="2148345" cy="261610"/>
          </a:xfrm>
          <a:prstGeom prst="rect">
            <a:avLst/>
          </a:prstGeom>
          <a:noFill/>
        </p:spPr>
        <p:txBody>
          <a:bodyPr wrap="none" rtlCol="0">
            <a:spAutoFit/>
          </a:bodyPr>
          <a:lstStyle/>
          <a:p>
            <a:r>
              <a:rPr lang="pt-BR" sz="1100" dirty="0"/>
              <a:t>*</a:t>
            </a:r>
            <a:r>
              <a:rPr lang="pt-BR" sz="1100" dirty="0" err="1"/>
              <a:t>First</a:t>
            </a:r>
            <a:r>
              <a:rPr lang="pt-BR" sz="1100" dirty="0"/>
              <a:t> 6 </a:t>
            </a:r>
            <a:r>
              <a:rPr lang="pt-BR" sz="1100" dirty="0" err="1"/>
              <a:t>items</a:t>
            </a:r>
            <a:r>
              <a:rPr lang="pt-BR" sz="1100" dirty="0"/>
              <a:t> </a:t>
            </a:r>
            <a:r>
              <a:rPr lang="pt-BR" sz="1100" dirty="0" err="1"/>
              <a:t>of</a:t>
            </a:r>
            <a:r>
              <a:rPr lang="pt-BR" sz="1100" dirty="0"/>
              <a:t> </a:t>
            </a:r>
            <a:r>
              <a:rPr lang="pt-BR" sz="1100" dirty="0" err="1"/>
              <a:t>our</a:t>
            </a:r>
            <a:r>
              <a:rPr lang="pt-BR" sz="1100" dirty="0"/>
              <a:t> </a:t>
            </a:r>
            <a:r>
              <a:rPr lang="pt-BR" sz="1100" dirty="0" err="1"/>
              <a:t>dataframe</a:t>
            </a:r>
            <a:endParaRPr lang="pt-BR" sz="1100" dirty="0"/>
          </a:p>
        </p:txBody>
      </p:sp>
      <p:pic>
        <p:nvPicPr>
          <p:cNvPr id="5" name="Imagem 4">
            <a:extLst>
              <a:ext uri="{FF2B5EF4-FFF2-40B4-BE49-F238E27FC236}">
                <a16:creationId xmlns:a16="http://schemas.microsoft.com/office/drawing/2014/main" id="{68DF6345-96C3-41F2-B553-AF4E02FF6891}"/>
              </a:ext>
            </a:extLst>
          </p:cNvPr>
          <p:cNvPicPr>
            <a:picLocks noChangeAspect="1"/>
          </p:cNvPicPr>
          <p:nvPr/>
        </p:nvPicPr>
        <p:blipFill>
          <a:blip r:embed="rId2"/>
          <a:stretch>
            <a:fillRect/>
          </a:stretch>
        </p:blipFill>
        <p:spPr>
          <a:xfrm>
            <a:off x="677334" y="2422202"/>
            <a:ext cx="11374234" cy="3433313"/>
          </a:xfrm>
          <a:prstGeom prst="rect">
            <a:avLst/>
          </a:prstGeom>
        </p:spPr>
      </p:pic>
    </p:spTree>
    <p:extLst>
      <p:ext uri="{BB962C8B-B14F-4D97-AF65-F5344CB8AC3E}">
        <p14:creationId xmlns:p14="http://schemas.microsoft.com/office/powerpoint/2010/main" val="3370543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6E09EC-0E64-4D5D-8D67-5FAF7A50316D}"/>
              </a:ext>
            </a:extLst>
          </p:cNvPr>
          <p:cNvSpPr>
            <a:spLocks noGrp="1"/>
          </p:cNvSpPr>
          <p:nvPr>
            <p:ph type="title"/>
          </p:nvPr>
        </p:nvSpPr>
        <p:spPr/>
        <p:txBody>
          <a:bodyPr/>
          <a:lstStyle/>
          <a:p>
            <a:r>
              <a:rPr lang="pt-BR" dirty="0" err="1"/>
              <a:t>Methodology</a:t>
            </a:r>
            <a:endParaRPr lang="pt-BR" dirty="0"/>
          </a:p>
        </p:txBody>
      </p:sp>
      <p:graphicFrame>
        <p:nvGraphicFramePr>
          <p:cNvPr id="4" name="Diagram 3">
            <a:extLst>
              <a:ext uri="{FF2B5EF4-FFF2-40B4-BE49-F238E27FC236}">
                <a16:creationId xmlns:a16="http://schemas.microsoft.com/office/drawing/2014/main" id="{7474790B-E316-473A-9FF7-EFE143E27D83}"/>
              </a:ext>
            </a:extLst>
          </p:cNvPr>
          <p:cNvGraphicFramePr/>
          <p:nvPr>
            <p:extLst>
              <p:ext uri="{D42A27DB-BD31-4B8C-83A1-F6EECF244321}">
                <p14:modId xmlns:p14="http://schemas.microsoft.com/office/powerpoint/2010/main" val="2224925855"/>
              </p:ext>
            </p:extLst>
          </p:nvPr>
        </p:nvGraphicFramePr>
        <p:xfrm>
          <a:off x="704850" y="1714500"/>
          <a:ext cx="10239375" cy="4448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8275248"/>
      </p:ext>
    </p:extLst>
  </p:cSld>
  <p:clrMapOvr>
    <a:masterClrMapping/>
  </p:clrMapOvr>
</p:sld>
</file>

<file path=ppt/theme/theme1.xml><?xml version="1.0" encoding="utf-8"?>
<a:theme xmlns:a="http://schemas.openxmlformats.org/drawingml/2006/main" name="Facetado">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2868</TotalTime>
  <Words>997</Words>
  <Application>Microsoft Office PowerPoint</Application>
  <PresentationFormat>Widescreen</PresentationFormat>
  <Paragraphs>73</Paragraphs>
  <Slides>20</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20</vt:i4>
      </vt:variant>
    </vt:vector>
  </HeadingPairs>
  <TitlesOfParts>
    <vt:vector size="25" baseType="lpstr">
      <vt:lpstr>Arial</vt:lpstr>
      <vt:lpstr>Times New Roman</vt:lpstr>
      <vt:lpstr>Trebuchet MS</vt:lpstr>
      <vt:lpstr>Wingdings 3</vt:lpstr>
      <vt:lpstr>Facetado</vt:lpstr>
      <vt:lpstr>The Battle of Neighborhoods</vt:lpstr>
      <vt:lpstr>Introduction</vt:lpstr>
      <vt:lpstr>Objectives</vt:lpstr>
      <vt:lpstr>Data Description</vt:lpstr>
      <vt:lpstr>1st Data</vt:lpstr>
      <vt:lpstr>2nd Data</vt:lpstr>
      <vt:lpstr>3rd Data</vt:lpstr>
      <vt:lpstr>4rd Data</vt:lpstr>
      <vt:lpstr>Methodology</vt:lpstr>
      <vt:lpstr>Methodology</vt:lpstr>
      <vt:lpstr>Analisys – Restaurants per Neighborhood</vt:lpstr>
      <vt:lpstr>Analisys – Restaurants per Category</vt:lpstr>
      <vt:lpstr>Analisys – Statistics per Neighborhood</vt:lpstr>
      <vt:lpstr>Analisys – K-Means Clustering - KElbow</vt:lpstr>
      <vt:lpstr>Analisys – K-Means Clustering - Clusters</vt:lpstr>
      <vt:lpstr>Analisys – K-Means Clustering – Cluster 2</vt:lpstr>
      <vt:lpstr>Analisys – Good and Cheap Restaurants</vt:lpstr>
      <vt:lpstr>Analisys – Heatmap of G&amp;C Restaurants</vt:lpstr>
      <vt:lpstr>Analisys – Map of G&amp;C Restaurants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dc:title>
  <dc:creator>César Sanfelice</dc:creator>
  <cp:lastModifiedBy>César Sanfelice</cp:lastModifiedBy>
  <cp:revision>19</cp:revision>
  <dcterms:created xsi:type="dcterms:W3CDTF">2021-06-29T15:05:19Z</dcterms:created>
  <dcterms:modified xsi:type="dcterms:W3CDTF">2021-07-03T18:33:00Z</dcterms:modified>
</cp:coreProperties>
</file>